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6580714E-004D-4323-99ED-9DB5296B9860}"/>
    <pc:docChg chg="modSld">
      <pc:chgData name="" userId="" providerId="" clId="Web-{6580714E-004D-4323-99ED-9DB5296B9860}" dt="2018-09-29T08:59:08.875" v="40" actId="20577"/>
      <pc:docMkLst>
        <pc:docMk/>
      </pc:docMkLst>
      <pc:sldChg chg="modSp">
        <pc:chgData name="" userId="" providerId="" clId="Web-{6580714E-004D-4323-99ED-9DB5296B9860}" dt="2018-09-29T08:53:46.487" v="1" actId="1076"/>
        <pc:sldMkLst>
          <pc:docMk/>
          <pc:sldMk cId="0" sldId="256"/>
        </pc:sldMkLst>
        <pc:spChg chg="mod">
          <ac:chgData name="" userId="" providerId="" clId="Web-{6580714E-004D-4323-99ED-9DB5296B9860}" dt="2018-09-29T08:53:46.487" v="1" actId="1076"/>
          <ac:spMkLst>
            <pc:docMk/>
            <pc:sldMk cId="0" sldId="256"/>
            <ac:spMk id="39" creationId="{00000000-0000-0000-0000-000000000000}"/>
          </ac:spMkLst>
        </pc:spChg>
      </pc:sldChg>
      <pc:sldChg chg="modSp">
        <pc:chgData name="" userId="" providerId="" clId="Web-{6580714E-004D-4323-99ED-9DB5296B9860}" dt="2018-09-29T08:55:31.753" v="4" actId="20577"/>
        <pc:sldMkLst>
          <pc:docMk/>
          <pc:sldMk cId="0" sldId="273"/>
        </pc:sldMkLst>
        <pc:spChg chg="mod">
          <ac:chgData name="" userId="" providerId="" clId="Web-{6580714E-004D-4323-99ED-9DB5296B9860}" dt="2018-09-29T08:55:31.753" v="4" actId="20577"/>
          <ac:spMkLst>
            <pc:docMk/>
            <pc:sldMk cId="0" sldId="273"/>
            <ac:spMk id="64" creationId="{00000000-0000-0000-0000-000000000000}"/>
          </ac:spMkLst>
        </pc:spChg>
      </pc:sldChg>
      <pc:sldChg chg="modSp">
        <pc:chgData name="" userId="" providerId="" clId="Web-{6580714E-004D-4323-99ED-9DB5296B9860}" dt="2018-09-29T08:59:08.875" v="40" actId="20577"/>
        <pc:sldMkLst>
          <pc:docMk/>
          <pc:sldMk cId="0" sldId="276"/>
        </pc:sldMkLst>
        <pc:spChg chg="mod">
          <ac:chgData name="" userId="" providerId="" clId="Web-{6580714E-004D-4323-99ED-9DB5296B9860}" dt="2018-09-29T08:59:08.875" v="40" actId="20577"/>
          <ac:spMkLst>
            <pc:docMk/>
            <pc:sldMk cId="0" sldId="276"/>
            <ac:spMk id="67"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24" name="PlaceHolder 2"/>
          <p:cNvSpPr>
            <a:spLocks noGrp="1"/>
          </p:cNvSpPr>
          <p:nvPr>
            <p:ph type="body"/>
          </p:nvPr>
        </p:nvSpPr>
        <p:spPr>
          <a:xfrm>
            <a:off x="914400" y="2438280"/>
            <a:ext cx="731520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25" name="PlaceHolder 3"/>
          <p:cNvSpPr>
            <a:spLocks noGrp="1"/>
          </p:cNvSpPr>
          <p:nvPr>
            <p:ph type="body"/>
          </p:nvPr>
        </p:nvSpPr>
        <p:spPr>
          <a:xfrm>
            <a:off x="914400" y="4627800"/>
            <a:ext cx="731520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27" name="PlaceHolder 2"/>
          <p:cNvSpPr>
            <a:spLocks noGrp="1"/>
          </p:cNvSpPr>
          <p:nvPr>
            <p:ph type="body"/>
          </p:nvPr>
        </p:nvSpPr>
        <p:spPr>
          <a:xfrm>
            <a:off x="91440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28" name="PlaceHolder 3"/>
          <p:cNvSpPr>
            <a:spLocks noGrp="1"/>
          </p:cNvSpPr>
          <p:nvPr>
            <p:ph type="body"/>
          </p:nvPr>
        </p:nvSpPr>
        <p:spPr>
          <a:xfrm>
            <a:off x="466308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29" name="PlaceHolder 4"/>
          <p:cNvSpPr>
            <a:spLocks noGrp="1"/>
          </p:cNvSpPr>
          <p:nvPr>
            <p:ph type="body"/>
          </p:nvPr>
        </p:nvSpPr>
        <p:spPr>
          <a:xfrm>
            <a:off x="914400" y="462780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0" name="PlaceHolder 5"/>
          <p:cNvSpPr>
            <a:spLocks noGrp="1"/>
          </p:cNvSpPr>
          <p:nvPr>
            <p:ph type="body"/>
          </p:nvPr>
        </p:nvSpPr>
        <p:spPr>
          <a:xfrm>
            <a:off x="4663080" y="462780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32" name="PlaceHolder 2"/>
          <p:cNvSpPr>
            <a:spLocks noGrp="1"/>
          </p:cNvSpPr>
          <p:nvPr>
            <p:ph type="body"/>
          </p:nvPr>
        </p:nvSpPr>
        <p:spPr>
          <a:xfrm>
            <a:off x="914400" y="243828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3" name="PlaceHolder 3"/>
          <p:cNvSpPr>
            <a:spLocks noGrp="1"/>
          </p:cNvSpPr>
          <p:nvPr>
            <p:ph type="body"/>
          </p:nvPr>
        </p:nvSpPr>
        <p:spPr>
          <a:xfrm>
            <a:off x="3387600" y="243828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4" name="PlaceHolder 4"/>
          <p:cNvSpPr>
            <a:spLocks noGrp="1"/>
          </p:cNvSpPr>
          <p:nvPr>
            <p:ph type="body"/>
          </p:nvPr>
        </p:nvSpPr>
        <p:spPr>
          <a:xfrm>
            <a:off x="5860800" y="243828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5" name="PlaceHolder 5"/>
          <p:cNvSpPr>
            <a:spLocks noGrp="1"/>
          </p:cNvSpPr>
          <p:nvPr>
            <p:ph type="body"/>
          </p:nvPr>
        </p:nvSpPr>
        <p:spPr>
          <a:xfrm>
            <a:off x="914400" y="462780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6" name="PlaceHolder 6"/>
          <p:cNvSpPr>
            <a:spLocks noGrp="1"/>
          </p:cNvSpPr>
          <p:nvPr>
            <p:ph type="body"/>
          </p:nvPr>
        </p:nvSpPr>
        <p:spPr>
          <a:xfrm>
            <a:off x="3387600" y="462780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37" name="PlaceHolder 7"/>
          <p:cNvSpPr>
            <a:spLocks noGrp="1"/>
          </p:cNvSpPr>
          <p:nvPr>
            <p:ph type="body"/>
          </p:nvPr>
        </p:nvSpPr>
        <p:spPr>
          <a:xfrm>
            <a:off x="5860800" y="4627800"/>
            <a:ext cx="235512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3" name="PlaceHolder 2"/>
          <p:cNvSpPr>
            <a:spLocks noGrp="1"/>
          </p:cNvSpPr>
          <p:nvPr>
            <p:ph type="subTitle"/>
          </p:nvPr>
        </p:nvSpPr>
        <p:spPr>
          <a:xfrm>
            <a:off x="914400" y="2438280"/>
            <a:ext cx="7315200" cy="4191120"/>
          </a:xfrm>
          <a:prstGeom prst="rect">
            <a:avLst/>
          </a:prstGeom>
        </p:spPr>
        <p:txBody>
          <a:bodyPr lIns="0" tIns="0" rIns="0" bIns="0" anchor="ctr"/>
          <a:lstStyle/>
          <a:p>
            <a:pPr algn="ctr">
              <a:spcBef>
                <a:spcPts val="799"/>
              </a:spcBef>
            </a:pPr>
            <a:endParaRPr lang="en-US" sz="3200" b="0" strike="noStrike" spc="-1">
              <a:solidFill>
                <a:srgbClr val="FFFFFF"/>
              </a:solidFill>
              <a:latin typeface="Microsoft Sans Serif"/>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5" name="PlaceHolder 2"/>
          <p:cNvSpPr>
            <a:spLocks noGrp="1"/>
          </p:cNvSpPr>
          <p:nvPr>
            <p:ph type="body"/>
          </p:nvPr>
        </p:nvSpPr>
        <p:spPr>
          <a:xfrm>
            <a:off x="914400" y="2438280"/>
            <a:ext cx="7315200" cy="419112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7" name="PlaceHolder 2"/>
          <p:cNvSpPr>
            <a:spLocks noGrp="1"/>
          </p:cNvSpPr>
          <p:nvPr>
            <p:ph type="body"/>
          </p:nvPr>
        </p:nvSpPr>
        <p:spPr>
          <a:xfrm>
            <a:off x="914400" y="2438280"/>
            <a:ext cx="3569760" cy="419112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8" name="PlaceHolder 3"/>
          <p:cNvSpPr>
            <a:spLocks noGrp="1"/>
          </p:cNvSpPr>
          <p:nvPr>
            <p:ph type="body"/>
          </p:nvPr>
        </p:nvSpPr>
        <p:spPr>
          <a:xfrm>
            <a:off x="4663080" y="2438280"/>
            <a:ext cx="3569760" cy="419112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914400" y="1417320"/>
            <a:ext cx="7315200" cy="3320280"/>
          </a:xfrm>
          <a:prstGeom prst="rect">
            <a:avLst/>
          </a:prstGeom>
        </p:spPr>
        <p:txBody>
          <a:bodyPr lIns="0" tIns="0" rIns="0" bIns="0" anchor="ctr"/>
          <a:lstStyle/>
          <a:p>
            <a:pPr algn="ctr">
              <a:spcBef>
                <a:spcPts val="799"/>
              </a:spcBef>
            </a:pPr>
            <a:endParaRPr lang="en-US" sz="3200" b="0" strike="noStrike" spc="-1">
              <a:solidFill>
                <a:srgbClr val="FFFFFF"/>
              </a:solidFill>
              <a:latin typeface="Microsoft Sans Serif"/>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12" name="PlaceHolder 2"/>
          <p:cNvSpPr>
            <a:spLocks noGrp="1"/>
          </p:cNvSpPr>
          <p:nvPr>
            <p:ph type="body"/>
          </p:nvPr>
        </p:nvSpPr>
        <p:spPr>
          <a:xfrm>
            <a:off x="91440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13" name="PlaceHolder 3"/>
          <p:cNvSpPr>
            <a:spLocks noGrp="1"/>
          </p:cNvSpPr>
          <p:nvPr>
            <p:ph type="body"/>
          </p:nvPr>
        </p:nvSpPr>
        <p:spPr>
          <a:xfrm>
            <a:off x="4663080" y="2438280"/>
            <a:ext cx="3569760" cy="419112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14" name="PlaceHolder 4"/>
          <p:cNvSpPr>
            <a:spLocks noGrp="1"/>
          </p:cNvSpPr>
          <p:nvPr>
            <p:ph type="body"/>
          </p:nvPr>
        </p:nvSpPr>
        <p:spPr>
          <a:xfrm>
            <a:off x="914400" y="462780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16" name="PlaceHolder 2"/>
          <p:cNvSpPr>
            <a:spLocks noGrp="1"/>
          </p:cNvSpPr>
          <p:nvPr>
            <p:ph type="body"/>
          </p:nvPr>
        </p:nvSpPr>
        <p:spPr>
          <a:xfrm>
            <a:off x="914400" y="2438280"/>
            <a:ext cx="3569760" cy="419112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17" name="PlaceHolder 3"/>
          <p:cNvSpPr>
            <a:spLocks noGrp="1"/>
          </p:cNvSpPr>
          <p:nvPr>
            <p:ph type="body"/>
          </p:nvPr>
        </p:nvSpPr>
        <p:spPr>
          <a:xfrm>
            <a:off x="466308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18" name="PlaceHolder 4"/>
          <p:cNvSpPr>
            <a:spLocks noGrp="1"/>
          </p:cNvSpPr>
          <p:nvPr>
            <p:ph type="body"/>
          </p:nvPr>
        </p:nvSpPr>
        <p:spPr>
          <a:xfrm>
            <a:off x="4663080" y="462780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914400" y="1393200"/>
            <a:ext cx="7315200" cy="764280"/>
          </a:xfrm>
          <a:prstGeom prst="rect">
            <a:avLst/>
          </a:prstGeom>
        </p:spPr>
        <p:txBody>
          <a:bodyPr lIns="90000" tIns="46800" rIns="90000" bIns="46800" anchor="ctr"/>
          <a:lstStyle/>
          <a:p>
            <a:endParaRPr lang="en-US" sz="4400" b="0" strike="noStrike" spc="-1">
              <a:solidFill>
                <a:srgbClr val="FFFFFF"/>
              </a:solidFill>
              <a:latin typeface="Microsoft Sans Serif"/>
            </a:endParaRPr>
          </a:p>
        </p:txBody>
      </p:sp>
      <p:sp>
        <p:nvSpPr>
          <p:cNvPr id="20" name="PlaceHolder 2"/>
          <p:cNvSpPr>
            <a:spLocks noGrp="1"/>
          </p:cNvSpPr>
          <p:nvPr>
            <p:ph type="body"/>
          </p:nvPr>
        </p:nvSpPr>
        <p:spPr>
          <a:xfrm>
            <a:off x="91440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21" name="PlaceHolder 3"/>
          <p:cNvSpPr>
            <a:spLocks noGrp="1"/>
          </p:cNvSpPr>
          <p:nvPr>
            <p:ph type="body"/>
          </p:nvPr>
        </p:nvSpPr>
        <p:spPr>
          <a:xfrm>
            <a:off x="4663080" y="2438280"/>
            <a:ext cx="356976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
        <p:nvSpPr>
          <p:cNvPr id="22" name="PlaceHolder 4"/>
          <p:cNvSpPr>
            <a:spLocks noGrp="1"/>
          </p:cNvSpPr>
          <p:nvPr>
            <p:ph type="body"/>
          </p:nvPr>
        </p:nvSpPr>
        <p:spPr>
          <a:xfrm>
            <a:off x="914400" y="4627800"/>
            <a:ext cx="7315200" cy="1999080"/>
          </a:xfrm>
          <a:prstGeom prst="rect">
            <a:avLst/>
          </a:prstGeom>
        </p:spPr>
        <p:txBody>
          <a:bodyPr lIns="90000" tIns="46800" rIns="90000" bIns="46800">
            <a:normAutofit/>
          </a:bodyPr>
          <a:lstStyle/>
          <a:p>
            <a:endParaRPr lang="en-US" sz="3200" b="0" strike="noStrike" spc="-1">
              <a:solidFill>
                <a:srgbClr val="FFFFFF"/>
              </a:solidFill>
              <a:latin typeface="Microsoft Sans Serif"/>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914400" y="1417320"/>
            <a:ext cx="7315200" cy="716040"/>
          </a:xfrm>
          <a:prstGeom prst="rect">
            <a:avLst/>
          </a:prstGeom>
        </p:spPr>
        <p:txBody>
          <a:bodyPr lIns="90000" tIns="46800" rIns="90000" bIns="46800" anchor="ctr"/>
          <a:lstStyle/>
          <a:p>
            <a:r>
              <a:rPr lang="en-US" sz="4400" b="0" strike="noStrike" spc="-1">
                <a:solidFill>
                  <a:srgbClr val="FFFFFF"/>
                </a:solidFill>
                <a:latin typeface="Microsoft Sans Serif"/>
              </a:rPr>
              <a:t>Click to edit the title text format</a:t>
            </a:r>
          </a:p>
        </p:txBody>
      </p:sp>
      <p:sp>
        <p:nvSpPr>
          <p:cNvPr id="3" name="PlaceHolder 2"/>
          <p:cNvSpPr>
            <a:spLocks noGrp="1"/>
          </p:cNvSpPr>
          <p:nvPr>
            <p:ph type="body"/>
          </p:nvPr>
        </p:nvSpPr>
        <p:spPr>
          <a:xfrm>
            <a:off x="914400" y="2438280"/>
            <a:ext cx="7315200" cy="4191120"/>
          </a:xfrm>
          <a:prstGeom prst="rect">
            <a:avLst/>
          </a:prstGeom>
        </p:spPr>
        <p:txBody>
          <a:bodyPr lIns="90000" tIns="46800" rIns="90000" bIns="46800">
            <a:normAutofit/>
          </a:bodyPr>
          <a:lstStyle/>
          <a:p>
            <a:pPr marL="342720" indent="-342720">
              <a:spcBef>
                <a:spcPts val="799"/>
              </a:spcBef>
              <a:buClr>
                <a:srgbClr val="FFFFFF"/>
              </a:buClr>
              <a:buFont typeface="Microsoft Sans Serif"/>
              <a:buChar char="•"/>
            </a:pPr>
            <a:r>
              <a:rPr lang="en-US" sz="3200" b="0" strike="noStrike" spc="-1">
                <a:solidFill>
                  <a:srgbClr val="FFFFFF"/>
                </a:solidFill>
                <a:latin typeface="Microsoft Sans Serif"/>
              </a:rPr>
              <a:t>Click to edit the outline text format</a:t>
            </a:r>
          </a:p>
          <a:p>
            <a:pPr marL="742680" lvl="1" indent="-285480">
              <a:spcBef>
                <a:spcPts val="799"/>
              </a:spcBef>
              <a:buClr>
                <a:srgbClr val="FFFFFF"/>
              </a:buClr>
              <a:buFont typeface="Microsoft Sans Serif"/>
              <a:buChar char="–"/>
            </a:pPr>
            <a:r>
              <a:rPr lang="en-US" sz="3200" b="0" strike="noStrike" spc="-1">
                <a:solidFill>
                  <a:srgbClr val="FFFFFF"/>
                </a:solidFill>
                <a:latin typeface="Microsoft Sans Serif"/>
              </a:rPr>
              <a:t>Second Outline Level</a:t>
            </a:r>
          </a:p>
          <a:p>
            <a:pPr marL="1143000" lvl="2" indent="-228600">
              <a:spcBef>
                <a:spcPts val="799"/>
              </a:spcBef>
              <a:buClr>
                <a:srgbClr val="FFFFFF"/>
              </a:buClr>
              <a:buFont typeface="Microsoft Sans Serif"/>
              <a:buChar char="•"/>
            </a:pPr>
            <a:r>
              <a:rPr lang="en-US" sz="3200" b="0" strike="noStrike" spc="-1">
                <a:solidFill>
                  <a:srgbClr val="FFFFFF"/>
                </a:solidFill>
                <a:latin typeface="Microsoft Sans Serif"/>
              </a:rPr>
              <a:t>Third Outline Level</a:t>
            </a:r>
          </a:p>
          <a:p>
            <a:pPr marL="1600200" lvl="3" indent="-228600">
              <a:spcBef>
                <a:spcPts val="799"/>
              </a:spcBef>
              <a:buClr>
                <a:srgbClr val="FFFFFF"/>
              </a:buClr>
              <a:buFont typeface="Microsoft Sans Serif"/>
              <a:buChar char="–"/>
            </a:pPr>
            <a:r>
              <a:rPr lang="en-US" sz="3200" b="0" strike="noStrike" spc="-1">
                <a:solidFill>
                  <a:srgbClr val="FFFFFF"/>
                </a:solidFill>
                <a:latin typeface="Microsoft Sans Serif"/>
              </a:rPr>
              <a:t>Fourth Outline Level</a:t>
            </a:r>
          </a:p>
          <a:p>
            <a:pPr marL="2057400" lvl="4" indent="-228600">
              <a:spcBef>
                <a:spcPts val="799"/>
              </a:spcBef>
              <a:buClr>
                <a:srgbClr val="FFFFFF"/>
              </a:buClr>
              <a:buFont typeface="Microsoft Sans Serif"/>
              <a:buChar char="»"/>
            </a:pPr>
            <a:r>
              <a:rPr lang="en-US" sz="3200" b="0" strike="noStrike" spc="-1">
                <a:solidFill>
                  <a:srgbClr val="FFFFFF"/>
                </a:solidFill>
                <a:latin typeface="Microsoft Sans Serif"/>
              </a:rPr>
              <a:t>Fifth Outline Level</a:t>
            </a:r>
          </a:p>
          <a:p>
            <a:pPr marL="2057400" lvl="5" indent="-228600">
              <a:spcBef>
                <a:spcPts val="799"/>
              </a:spcBef>
              <a:buClr>
                <a:srgbClr val="FFFFFF"/>
              </a:buClr>
              <a:buFont typeface="Microsoft Sans Serif"/>
              <a:buChar char="»"/>
            </a:pPr>
            <a:r>
              <a:rPr lang="en-US" sz="3200" b="0" strike="noStrike" spc="-1">
                <a:solidFill>
                  <a:srgbClr val="FFFFFF"/>
                </a:solidFill>
                <a:latin typeface="Microsoft Sans Serif"/>
              </a:rPr>
              <a:t>Sixth Outline Level</a:t>
            </a:r>
          </a:p>
          <a:p>
            <a:pPr marL="2057400" lvl="6" indent="-228600">
              <a:spcBef>
                <a:spcPts val="799"/>
              </a:spcBef>
              <a:buClr>
                <a:srgbClr val="FFFFFF"/>
              </a:buClr>
              <a:buFont typeface="Microsoft Sans Serif"/>
              <a:buChar char="»"/>
            </a:pPr>
            <a:r>
              <a:rPr lang="en-US" sz="3200" b="0" strike="noStrike" spc="-1">
                <a:solidFill>
                  <a:srgbClr val="FFFFFF"/>
                </a:solidFill>
                <a:latin typeface="Microsoft Sans Serif"/>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TextShape 1"/>
          <p:cNvSpPr txBox="1"/>
          <p:nvPr/>
        </p:nvSpPr>
        <p:spPr>
          <a:xfrm>
            <a:off x="457200" y="304920"/>
            <a:ext cx="7772400" cy="704880"/>
          </a:xfrm>
          <a:prstGeom prst="rect">
            <a:avLst/>
          </a:prstGeom>
          <a:noFill/>
          <a:ln>
            <a:noFill/>
          </a:ln>
        </p:spPr>
        <p:txBody>
          <a:bodyPr anchor="ctr"/>
          <a:lstStyle/>
          <a:p>
            <a:pPr algn="ctr"/>
            <a:r>
              <a:rPr lang="ru-RU" sz="2400" b="1" strike="noStrike" spc="-1">
                <a:solidFill>
                  <a:srgbClr val="020528"/>
                </a:solidFill>
                <a:latin typeface="Microsoft Sans Serif"/>
              </a:rPr>
              <a:t>МКОУ Скляевская СОШ</a:t>
            </a:r>
            <a:endParaRPr lang="en-US" sz="2400" b="0" strike="noStrike" spc="-1">
              <a:solidFill>
                <a:srgbClr val="FFFFFF"/>
              </a:solidFill>
              <a:latin typeface="Microsoft Sans Serif"/>
            </a:endParaRPr>
          </a:p>
        </p:txBody>
      </p:sp>
      <p:sp>
        <p:nvSpPr>
          <p:cNvPr id="39" name="TextShape 2"/>
          <p:cNvSpPr txBox="1"/>
          <p:nvPr/>
        </p:nvSpPr>
        <p:spPr>
          <a:xfrm>
            <a:off x="501890" y="1082615"/>
            <a:ext cx="7772400" cy="4952880"/>
          </a:xfrm>
          <a:prstGeom prst="rect">
            <a:avLst/>
          </a:prstGeom>
          <a:noFill/>
          <a:ln>
            <a:noFill/>
          </a:ln>
        </p:spPr>
        <p:txBody>
          <a:bodyPr/>
          <a:lstStyle/>
          <a:p>
            <a:pPr algn="ctr">
              <a:spcBef>
                <a:spcPts val="697"/>
              </a:spcBef>
            </a:pPr>
            <a:r>
              <a:rPr lang="ru-RU" sz="2800" b="1" strike="noStrike" spc="-1">
                <a:solidFill>
                  <a:srgbClr val="020528"/>
                </a:solidFill>
                <a:latin typeface="Microsoft Sans Serif"/>
              </a:rPr>
              <a:t>ПРЕЗЕНТАЦИЯ</a:t>
            </a:r>
            <a:endParaRPr lang="en-US" sz="2800" b="0" strike="noStrike" spc="-1">
              <a:solidFill>
                <a:srgbClr val="FFFFFF"/>
              </a:solidFill>
              <a:latin typeface="Microsoft Sans Serif"/>
            </a:endParaRPr>
          </a:p>
          <a:p>
            <a:pPr algn="ctr">
              <a:spcBef>
                <a:spcPts val="598"/>
              </a:spcBef>
            </a:pPr>
            <a:endParaRPr lang="en-US" sz="2800" b="0" strike="noStrike" spc="-1">
              <a:solidFill>
                <a:srgbClr val="FFFFFF"/>
              </a:solidFill>
              <a:latin typeface="Microsoft Sans Serif"/>
            </a:endParaRPr>
          </a:p>
          <a:p>
            <a:pPr algn="ctr">
              <a:spcBef>
                <a:spcPts val="1100"/>
              </a:spcBef>
            </a:pPr>
            <a:r>
              <a:rPr lang="ru-RU" sz="4400" b="1" strike="noStrike" spc="-1">
                <a:solidFill>
                  <a:srgbClr val="020528"/>
                </a:solidFill>
                <a:latin typeface="Microsoft Sans Serif"/>
              </a:rPr>
              <a:t>Преемственность в речевом развитии дошкольника и младшего школьника</a:t>
            </a:r>
            <a:endParaRPr lang="en-US" sz="4400" b="0" strike="noStrike" spc="-1">
              <a:solidFill>
                <a:srgbClr val="FFFFFF"/>
              </a:solidFill>
              <a:latin typeface="Microsoft Sans Serif"/>
            </a:endParaRPr>
          </a:p>
          <a:p>
            <a:pPr algn="ctr">
              <a:spcBef>
                <a:spcPts val="1100"/>
              </a:spcBef>
            </a:pPr>
            <a:endParaRPr lang="en-US" sz="4400" b="0" strike="noStrike" spc="-1">
              <a:solidFill>
                <a:srgbClr val="FFFFFF"/>
              </a:solidFill>
              <a:latin typeface="Microsoft Sans Serif"/>
            </a:endParaRPr>
          </a:p>
          <a:p>
            <a:pPr algn="ctr">
              <a:spcBef>
                <a:spcPts val="1100"/>
              </a:spcBef>
            </a:pPr>
            <a:r>
              <a:rPr lang="ru-RU" sz="4400" b="0" strike="noStrike" spc="-1">
                <a:solidFill>
                  <a:srgbClr val="020528"/>
                </a:solidFill>
                <a:latin typeface="Microsoft Sans Serif"/>
              </a:rPr>
              <a:t>2018г.</a:t>
            </a:r>
            <a:endParaRPr lang="en-US" sz="4400" b="0" strike="noStrike" spc="-1">
              <a:solidFill>
                <a:srgbClr val="FFFFFF"/>
              </a:solidFill>
              <a:latin typeface="Microsoft Sans Serif"/>
            </a:endParaRPr>
          </a:p>
          <a:p>
            <a:pPr algn="ctr">
              <a:spcBef>
                <a:spcPts val="1100"/>
              </a:spcBef>
            </a:pPr>
            <a:endParaRPr lang="en-US" sz="4400" b="0" strike="noStrike" spc="-1">
              <a:solidFill>
                <a:srgbClr val="FFFFFF"/>
              </a:solidFill>
              <a:latin typeface="Microsoft Sans Serif"/>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Shape 1"/>
          <p:cNvSpPr txBox="1"/>
          <p:nvPr/>
        </p:nvSpPr>
        <p:spPr>
          <a:xfrm>
            <a:off x="228600" y="304920"/>
            <a:ext cx="8610480" cy="6248160"/>
          </a:xfrm>
          <a:prstGeom prst="rect">
            <a:avLst/>
          </a:prstGeom>
          <a:noFill/>
          <a:ln>
            <a:noFill/>
          </a:ln>
        </p:spPr>
        <p:txBody>
          <a:bodyPr anchor="ctr"/>
          <a:lstStyle/>
          <a:p>
            <a:r>
              <a:rPr lang="ru-RU" sz="4000" b="0" strike="noStrike" spc="-1">
                <a:solidFill>
                  <a:srgbClr val="020528"/>
                </a:solidFill>
                <a:latin typeface="Microsoft Sans Serif"/>
              </a:rPr>
              <a:t>Основная задача детского сада </a:t>
            </a:r>
            <a:r>
              <a:rPr lang="ru-RU" sz="4400" b="0" strike="noStrike" spc="-1">
                <a:solidFill>
                  <a:srgbClr val="020528"/>
                </a:solidFill>
                <a:latin typeface="Microsoft Sans Serif"/>
              </a:rPr>
              <a:t>-</a:t>
            </a:r>
            <a:r>
              <a:rPr lang="ru-RU" sz="2800" b="0" strike="noStrike" spc="-1">
                <a:solidFill>
                  <a:srgbClr val="020528"/>
                </a:solidFill>
                <a:latin typeface="Microsoft Sans Serif"/>
              </a:rPr>
              <a:t> </a:t>
            </a:r>
            <a:br/>
            <a:br/>
            <a:br/>
            <a:r>
              <a:rPr lang="ru-RU" sz="2800" b="0" strike="noStrike" spc="-1">
                <a:solidFill>
                  <a:srgbClr val="020528"/>
                </a:solidFill>
                <a:latin typeface="Microsoft Sans Serif"/>
              </a:rPr>
              <a:t>развивать речь ребенка, подвести его к нормам словоупотребления и словоизменения, научить строить связные высказывания в соответствии с темой, ситуацией.</a:t>
            </a:r>
            <a:br/>
            <a:r>
              <a:rPr lang="ru-RU" sz="2800" b="0" strike="noStrike" spc="-1">
                <a:solidFill>
                  <a:srgbClr val="020528"/>
                </a:solidFill>
                <a:latin typeface="Microsoft Sans Serif"/>
              </a:rPr>
              <a:t> Хорошая речь – основа обучения предметам, инструмент познания.</a:t>
            </a:r>
            <a:br/>
            <a:endParaRPr lang="en-US" sz="2800" b="0" strike="noStrike" spc="-1">
              <a:solidFill>
                <a:srgbClr val="FFFFFF"/>
              </a:solidFill>
              <a:latin typeface="Microsoft Sans Serif"/>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TextShape 1"/>
          <p:cNvSpPr txBox="1"/>
          <p:nvPr/>
        </p:nvSpPr>
        <p:spPr>
          <a:xfrm>
            <a:off x="304920" y="228600"/>
            <a:ext cx="8610480" cy="1371600"/>
          </a:xfrm>
          <a:prstGeom prst="rect">
            <a:avLst/>
          </a:prstGeom>
          <a:noFill/>
          <a:ln>
            <a:noFill/>
          </a:ln>
        </p:spPr>
        <p:txBody>
          <a:bodyPr anchor="ctr"/>
          <a:lstStyle/>
          <a:p>
            <a:pPr algn="ctr"/>
            <a:r>
              <a:rPr lang="ru-RU" sz="2800" b="0" strike="noStrike" spc="-1">
                <a:solidFill>
                  <a:srgbClr val="020528"/>
                </a:solidFill>
                <a:latin typeface="Microsoft Sans Serif"/>
              </a:rPr>
              <a:t>Преемственность в речевом развитии дошкольника и младшего школьника может иметь самые разные формы. </a:t>
            </a:r>
            <a:endParaRPr lang="en-US" sz="2800" b="0" strike="noStrike" spc="-1">
              <a:solidFill>
                <a:srgbClr val="FFFFFF"/>
              </a:solidFill>
              <a:latin typeface="Microsoft Sans Serif"/>
            </a:endParaRPr>
          </a:p>
        </p:txBody>
      </p:sp>
      <p:sp>
        <p:nvSpPr>
          <p:cNvPr id="55" name="TextShape 2"/>
          <p:cNvSpPr txBox="1"/>
          <p:nvPr/>
        </p:nvSpPr>
        <p:spPr>
          <a:xfrm>
            <a:off x="283680" y="1634760"/>
            <a:ext cx="8610840" cy="4876920"/>
          </a:xfrm>
          <a:prstGeom prst="rect">
            <a:avLst/>
          </a:prstGeom>
          <a:noFill/>
          <a:ln>
            <a:noFill/>
          </a:ln>
        </p:spPr>
        <p:txBody>
          <a:bodyPr>
            <a:normAutofit/>
          </a:bodyPr>
          <a:lstStyle/>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Взаимные </a:t>
            </a:r>
            <a:r>
              <a:rPr lang="ru-RU" sz="2400" b="0" u="sng" strike="noStrike" spc="-1">
                <a:solidFill>
                  <a:srgbClr val="020528"/>
                </a:solidFill>
                <a:uFillTx/>
                <a:latin typeface="Microsoft Sans Serif"/>
              </a:rPr>
              <a:t>посещения</a:t>
            </a:r>
            <a:r>
              <a:rPr lang="ru-RU" sz="2400" b="0" strike="noStrike" spc="-1">
                <a:solidFill>
                  <a:srgbClr val="020528"/>
                </a:solidFill>
                <a:latin typeface="Microsoft Sans Serif"/>
              </a:rPr>
              <a:t>: дети подготовительных групп посещают начальную школу, присутствуют на уроках. Такие экскурсии, как правило, оставляют у детей глубокое впечатление. Свидетельством тому являются игры в "школу", в которых дошкольники точно передают виденное на уроках. В свою очередь младшие школьники приходят на участок ДОУ, чтобы участвовать в совместном труде, праздниках, экскурсиях, наблюдениях, играх, спектаклях. Опыт показывает, что содержательное и эмоционально окрашенное взаимодействие детей разных возрастов способствует созданию теплых, доверительных отношений между детьми и комфортной атмосферы.</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extShape 1"/>
          <p:cNvSpPr txBox="1"/>
          <p:nvPr/>
        </p:nvSpPr>
        <p:spPr>
          <a:xfrm>
            <a:off x="228600" y="685800"/>
            <a:ext cx="8686800" cy="5562720"/>
          </a:xfrm>
          <a:prstGeom prst="rect">
            <a:avLst/>
          </a:prstGeom>
          <a:noFill/>
          <a:ln>
            <a:noFill/>
          </a:ln>
        </p:spPr>
        <p:txBody>
          <a:bodyPr anchor="ctr"/>
          <a:lstStyle/>
          <a:p>
            <a:pPr marL="342720" indent="-342720">
              <a:buClr>
                <a:srgbClr val="020528"/>
              </a:buClr>
              <a:buFont typeface="Microsoft Sans Serif"/>
              <a:buChar char="•"/>
            </a:pPr>
            <a:r>
              <a:rPr lang="ru-RU" sz="2400" b="0" strike="noStrike" spc="-1">
                <a:solidFill>
                  <a:srgbClr val="020528"/>
                </a:solidFill>
                <a:latin typeface="Microsoft Sans Serif"/>
              </a:rPr>
              <a:t>Приглашение в ДОУ учителей начальных классов. Как известно, переход ребенка из детского сада в школу - важное событие в жизни дошкольника и его семьи. Чтобы процесс адаптации происходил с наименьшими потерями, организуются встречи выпускников детского сада и учителей школы. Взаимные посещения во многих дошкольных учреждениях стали традицией. Они приносят взаимную помощь и пользу, прежде всего детям, поступающим в 1 класс.</a:t>
            </a:r>
            <a:br/>
            <a:r>
              <a:rPr lang="ru-RU" sz="2400" b="0" strike="noStrike" spc="-1">
                <a:solidFill>
                  <a:srgbClr val="020528"/>
                </a:solidFill>
                <a:latin typeface="Microsoft Sans Serif"/>
              </a:rPr>
              <a:t> </a:t>
            </a:r>
            <a:endParaRPr lang="en-US" sz="2400" b="0" strike="noStrike" spc="-1">
              <a:solidFill>
                <a:srgbClr val="FFFFFF"/>
              </a:solidFill>
              <a:latin typeface="Microsoft Sans Serif"/>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TextShape 1"/>
          <p:cNvSpPr txBox="1"/>
          <p:nvPr/>
        </p:nvSpPr>
        <p:spPr>
          <a:xfrm>
            <a:off x="152280" y="152280"/>
            <a:ext cx="8763120" cy="6400800"/>
          </a:xfrm>
          <a:prstGeom prst="rect">
            <a:avLst/>
          </a:prstGeom>
          <a:noFill/>
          <a:ln>
            <a:noFill/>
          </a:ln>
        </p:spPr>
        <p:txBody>
          <a:bodyPr anchor="ctr"/>
          <a:lstStyle/>
          <a:p>
            <a:pPr marL="571320" indent="-571320">
              <a:buClr>
                <a:srgbClr val="FFFFFF"/>
              </a:buClr>
              <a:buFont typeface="Microsoft Sans Serif"/>
              <a:buChar char="•"/>
            </a:pPr>
            <a:r>
              <a:rPr lang="ru-RU" sz="4400" b="0" strike="noStrike" spc="-1">
                <a:solidFill>
                  <a:srgbClr val="FFFFFF"/>
                </a:solidFill>
                <a:latin typeface="Microsoft Sans Serif"/>
              </a:rPr>
              <a:t> </a:t>
            </a:r>
            <a:r>
              <a:rPr lang="ru-RU" sz="2400" b="0" strike="noStrike" spc="-1">
                <a:solidFill>
                  <a:srgbClr val="020528"/>
                </a:solidFill>
                <a:latin typeface="Microsoft Sans Serif"/>
              </a:rPr>
              <a:t>И еще одна форма - чтобы учитель имел полное представление о будущих учениках, во многих ДОУ педагоги детского сада заполняют </a:t>
            </a:r>
            <a:r>
              <a:rPr lang="ru-RU" sz="2400" b="0" i="1" strike="noStrike" spc="-1">
                <a:solidFill>
                  <a:srgbClr val="020528"/>
                </a:solidFill>
                <a:latin typeface="Microsoft Sans Serif"/>
              </a:rPr>
              <a:t>«Индивидуальную карту развития ребенка 6-7 лет»</a:t>
            </a:r>
            <a:r>
              <a:rPr lang="ru-RU" sz="2400" b="0" strike="noStrike" spc="-1">
                <a:solidFill>
                  <a:srgbClr val="020528"/>
                </a:solidFill>
                <a:latin typeface="Microsoft Sans Serif"/>
              </a:rPr>
              <a:t>, в которой отмечаются показатели физического, социального, познавательного, эстетического развития, а также развития речи и речевого общения. Учитель при посещениях ДОУ получает представление о своих будущих учениках, их достижениях и характере трудностей. Знакомится с содержанием специальной подготовки и формами работы с дошкольниками, чтобы в дальнейшем можно было установить преемственные связи с предыдущим детским опытом. Дошкольники эмоционально переживают общение с учителем, прислушиваются к советам и пожеланиям.</a:t>
            </a:r>
            <a:endParaRPr lang="en-US" sz="2400" b="0" strike="noStrike" spc="-1">
              <a:solidFill>
                <a:srgbClr val="FFFFFF"/>
              </a:solidFill>
              <a:latin typeface="Microsoft Sans Serif"/>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TextShape 1"/>
          <p:cNvSpPr txBox="1"/>
          <p:nvPr/>
        </p:nvSpPr>
        <p:spPr>
          <a:xfrm>
            <a:off x="228600" y="228600"/>
            <a:ext cx="8763120" cy="6324480"/>
          </a:xfrm>
          <a:prstGeom prst="rect">
            <a:avLst/>
          </a:prstGeom>
          <a:noFill/>
          <a:ln>
            <a:noFill/>
          </a:ln>
        </p:spPr>
        <p:txBody>
          <a:bodyPr anchor="ctr"/>
          <a:lstStyle/>
          <a:p>
            <a:r>
              <a:rPr lang="ru-RU" sz="2800" b="0" strike="noStrike" spc="-1">
                <a:solidFill>
                  <a:srgbClr val="020528"/>
                </a:solidFill>
                <a:latin typeface="Microsoft Sans Serif"/>
              </a:rPr>
              <a:t>Основные задачи направления речевого развития дошкольников тесно переплетаются с основными задачами речевого развития младших школьников и включают в себя следующие </a:t>
            </a:r>
            <a:r>
              <a:rPr lang="ru-RU" sz="2800" b="0" u="sng" strike="noStrike" spc="-1">
                <a:solidFill>
                  <a:srgbClr val="020528"/>
                </a:solidFill>
                <a:uFillTx/>
                <a:latin typeface="Microsoft Sans Serif"/>
              </a:rPr>
              <a:t>цели</a:t>
            </a:r>
            <a:r>
              <a:rPr lang="ru-RU" sz="2800" b="0" strike="noStrike" spc="-1">
                <a:solidFill>
                  <a:srgbClr val="020528"/>
                </a:solidFill>
                <a:latin typeface="Microsoft Sans Serif"/>
              </a:rPr>
              <a:t>:</a:t>
            </a:r>
            <a:br/>
            <a:br/>
            <a:r>
              <a:rPr lang="ru-RU" sz="2800" b="0" strike="noStrike" spc="-1">
                <a:solidFill>
                  <a:srgbClr val="020528"/>
                </a:solidFill>
                <a:latin typeface="Microsoft Sans Serif"/>
              </a:rPr>
              <a:t>-</a:t>
            </a:r>
            <a:r>
              <a:rPr lang="ru-RU" sz="2400" b="0" strike="noStrike" spc="-1">
                <a:solidFill>
                  <a:srgbClr val="020528"/>
                </a:solidFill>
                <a:latin typeface="Microsoft Sans Serif"/>
              </a:rPr>
              <a:t>формирование у ребенка богатого и активного словарного запаса; </a:t>
            </a:r>
            <a:br/>
            <a:r>
              <a:rPr lang="ru-RU" sz="2400" b="0" strike="noStrike" spc="-1">
                <a:solidFill>
                  <a:srgbClr val="020528"/>
                </a:solidFill>
                <a:latin typeface="Microsoft Sans Serif"/>
              </a:rPr>
              <a:t>-развитие окружающей дошкольника речевой среды;</a:t>
            </a:r>
            <a:br/>
            <a:r>
              <a:rPr lang="ru-RU" sz="2400" b="0" strike="noStrike" spc="-1">
                <a:solidFill>
                  <a:srgbClr val="020528"/>
                </a:solidFill>
                <a:latin typeface="Microsoft Sans Serif"/>
              </a:rPr>
              <a:t>-выработка культуры общения; </a:t>
            </a:r>
            <a:br/>
            <a:r>
              <a:rPr lang="ru-RU" sz="2400" b="0" strike="noStrike" spc="-1">
                <a:solidFill>
                  <a:srgbClr val="020528"/>
                </a:solidFill>
                <a:latin typeface="Microsoft Sans Serif"/>
              </a:rPr>
              <a:t>-формирование связной речи;</a:t>
            </a:r>
            <a:br/>
            <a:r>
              <a:rPr lang="ru-RU" sz="2400" b="0" strike="noStrike" spc="-1">
                <a:solidFill>
                  <a:srgbClr val="020528"/>
                </a:solidFill>
                <a:latin typeface="Microsoft Sans Serif"/>
              </a:rPr>
              <a:t>-усовершенствование умения правильно выговаривать звуки и слова.</a:t>
            </a:r>
            <a:endParaRPr lang="en-US" sz="2400" b="0" strike="noStrike" spc="-1">
              <a:solidFill>
                <a:srgbClr val="FFFFFF"/>
              </a:solidFill>
              <a:latin typeface="Microsoft Sans Serif"/>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extShape 1"/>
          <p:cNvSpPr txBox="1"/>
          <p:nvPr/>
        </p:nvSpPr>
        <p:spPr>
          <a:xfrm>
            <a:off x="228600" y="304560"/>
            <a:ext cx="8610480" cy="1600200"/>
          </a:xfrm>
          <a:prstGeom prst="rect">
            <a:avLst/>
          </a:prstGeom>
          <a:noFill/>
          <a:ln>
            <a:noFill/>
          </a:ln>
        </p:spPr>
        <p:txBody>
          <a:bodyPr anchor="ctr"/>
          <a:lstStyle/>
          <a:p>
            <a:pPr algn="ctr"/>
            <a:r>
              <a:rPr lang="ru-RU" sz="2800" b="1" strike="noStrike" spc="-1">
                <a:solidFill>
                  <a:srgbClr val="020528"/>
                </a:solidFill>
                <a:latin typeface="Microsoft Sans Serif"/>
              </a:rPr>
              <a:t>Способы формирования речевого развития будущих </a:t>
            </a:r>
            <a:r>
              <a:rPr lang="ru-RU" sz="2800" b="1" u="sng" strike="noStrike" spc="-1">
                <a:solidFill>
                  <a:srgbClr val="020528"/>
                </a:solidFill>
                <a:uFillTx/>
                <a:latin typeface="Microsoft Sans Serif"/>
              </a:rPr>
              <a:t>первоклассников</a:t>
            </a:r>
            <a:r>
              <a:rPr lang="ru-RU" sz="2800" b="1" strike="noStrike" spc="-1">
                <a:solidFill>
                  <a:srgbClr val="020528"/>
                </a:solidFill>
                <a:latin typeface="Microsoft Sans Serif"/>
              </a:rPr>
              <a:t>:</a:t>
            </a:r>
            <a:br/>
            <a:endParaRPr lang="en-US" sz="2800" b="0" strike="noStrike" spc="-1">
              <a:solidFill>
                <a:srgbClr val="FFFFFF"/>
              </a:solidFill>
              <a:latin typeface="Microsoft Sans Serif"/>
            </a:endParaRPr>
          </a:p>
        </p:txBody>
      </p:sp>
      <p:sp>
        <p:nvSpPr>
          <p:cNvPr id="60" name="TextShape 2"/>
          <p:cNvSpPr txBox="1"/>
          <p:nvPr/>
        </p:nvSpPr>
        <p:spPr>
          <a:xfrm>
            <a:off x="228600" y="1752120"/>
            <a:ext cx="8610480" cy="4876920"/>
          </a:xfrm>
          <a:prstGeom prst="rect">
            <a:avLst/>
          </a:prstGeom>
          <a:noFill/>
          <a:ln>
            <a:noFill/>
          </a:ln>
        </p:spPr>
        <p:txBody>
          <a:bodyPr>
            <a:normAutofit/>
          </a:bodyPr>
          <a:lstStyle/>
          <a:p>
            <a:pPr marL="342720" indent="-342720">
              <a:spcBef>
                <a:spcPts val="598"/>
              </a:spcBef>
              <a:buClr>
                <a:srgbClr val="020528"/>
              </a:buClr>
              <a:buFont typeface="Microsoft Sans Serif"/>
              <a:buChar char="•"/>
            </a:pPr>
            <a:endParaRPr lang="en-US" sz="3200" b="0" strike="noStrike" spc="-1">
              <a:solidFill>
                <a:srgbClr val="FFFFFF"/>
              </a:solidFill>
              <a:latin typeface="Microsoft Sans Serif"/>
            </a:endParaRPr>
          </a:p>
          <a:p>
            <a:pPr marL="342720" indent="-342720">
              <a:spcBef>
                <a:spcPts val="598"/>
              </a:spcBef>
              <a:buClr>
                <a:srgbClr val="020528"/>
              </a:buClr>
              <a:buFont typeface="Microsoft Sans Serif"/>
              <a:buAutoNum type="arabicPeriod"/>
            </a:pPr>
            <a:r>
              <a:rPr lang="ru-RU" sz="2400" b="0" strike="noStrike" spc="-1">
                <a:solidFill>
                  <a:srgbClr val="020528"/>
                </a:solidFill>
                <a:latin typeface="Microsoft Sans Serif"/>
              </a:rPr>
              <a:t> Общение с ровесниками и взрослыми людьми.</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AutoNum type="arabicPeriod"/>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AutoNum type="arabicPeriod"/>
            </a:pPr>
            <a:r>
              <a:rPr lang="ru-RU" sz="2400" b="0" strike="noStrike" spc="-1">
                <a:solidFill>
                  <a:srgbClr val="020528"/>
                </a:solidFill>
                <a:latin typeface="Microsoft Sans Serif"/>
              </a:rPr>
              <a:t> Нахождение ребенка в культурной языковой среде.    Обучение родному языку на занятиях.</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AutoNum type="arabicPeriod"/>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AutoNum type="arabicPeriod"/>
            </a:pPr>
            <a:r>
              <a:rPr lang="ru-RU" sz="2400" b="0" strike="noStrike" spc="-1">
                <a:solidFill>
                  <a:srgbClr val="020528"/>
                </a:solidFill>
                <a:latin typeface="Microsoft Sans Serif"/>
              </a:rPr>
              <a:t> Знакомство с произведениями художественной литературы и искусства на родном языке.</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TextShape 1"/>
          <p:cNvSpPr txBox="1"/>
          <p:nvPr/>
        </p:nvSpPr>
        <p:spPr>
          <a:xfrm>
            <a:off x="228600" y="228240"/>
            <a:ext cx="8686800" cy="609480"/>
          </a:xfrm>
          <a:prstGeom prst="rect">
            <a:avLst/>
          </a:prstGeom>
          <a:noFill/>
          <a:ln>
            <a:noFill/>
          </a:ln>
        </p:spPr>
        <p:txBody>
          <a:bodyPr anchor="ctr"/>
          <a:lstStyle/>
          <a:p>
            <a:pPr algn="ctr"/>
            <a:r>
              <a:rPr lang="ru-RU" sz="2800" b="1" strike="noStrike" spc="-1">
                <a:solidFill>
                  <a:srgbClr val="020528"/>
                </a:solidFill>
                <a:latin typeface="Microsoft Sans Serif"/>
              </a:rPr>
              <a:t>Методы, применяемые для формирования у детей речевых навыков. </a:t>
            </a:r>
            <a:endParaRPr lang="en-US" sz="2800" b="0" strike="noStrike" spc="-1">
              <a:solidFill>
                <a:srgbClr val="FFFFFF"/>
              </a:solidFill>
              <a:latin typeface="Microsoft Sans Serif"/>
            </a:endParaRPr>
          </a:p>
        </p:txBody>
      </p:sp>
      <p:sp>
        <p:nvSpPr>
          <p:cNvPr id="62" name="TextShape 2"/>
          <p:cNvSpPr txBox="1"/>
          <p:nvPr/>
        </p:nvSpPr>
        <p:spPr>
          <a:xfrm>
            <a:off x="228600" y="990360"/>
            <a:ext cx="8686800" cy="5715000"/>
          </a:xfrm>
          <a:prstGeom prst="rect">
            <a:avLst/>
          </a:prstGeom>
          <a:noFill/>
          <a:ln>
            <a:noFill/>
          </a:ln>
        </p:spPr>
        <p:txBody>
          <a:bodyPr>
            <a:normAutofit/>
          </a:bodyPr>
          <a:lstStyle/>
          <a:p>
            <a:pPr marL="457200" indent="-457200">
              <a:spcBef>
                <a:spcPts val="598"/>
              </a:spcBef>
              <a:buClr>
                <a:srgbClr val="020528"/>
              </a:buClr>
              <a:buFont typeface="Microsoft Sans Serif"/>
              <a:buAutoNum type="arabicPeriod"/>
            </a:pPr>
            <a:r>
              <a:rPr lang="ru-RU" sz="2400" b="0" u="sng" strike="noStrike" spc="-1">
                <a:solidFill>
                  <a:srgbClr val="020528"/>
                </a:solidFill>
                <a:uFillTx/>
                <a:latin typeface="Microsoft Sans Serif"/>
              </a:rPr>
              <a:t> Наглядные методы</a:t>
            </a:r>
            <a:r>
              <a:rPr lang="ru-RU" sz="2400" b="0" strike="noStrike" spc="-1">
                <a:solidFill>
                  <a:srgbClr val="020528"/>
                </a:solidFill>
                <a:latin typeface="Microsoft Sans Serif"/>
              </a:rPr>
              <a:t>: наблюдение во время экскурсий и прогулок; рассматривание отдельного предмета, сюжетной картины или фотографии; словесное описание игрушек и изображений; пересказ по сюжетной картинке, диафильму, по группе предметов.</a:t>
            </a:r>
            <a:endParaRPr lang="en-US" sz="2400" b="0" strike="noStrike" spc="-1">
              <a:solidFill>
                <a:srgbClr val="FFFFFF"/>
              </a:solidFill>
              <a:latin typeface="Microsoft Sans Serif"/>
            </a:endParaRPr>
          </a:p>
          <a:p>
            <a:pPr marL="457200" indent="-457200">
              <a:spcBef>
                <a:spcPts val="598"/>
              </a:spcBef>
              <a:buClr>
                <a:srgbClr val="020528"/>
              </a:buClr>
              <a:buFont typeface="Microsoft Sans Serif"/>
              <a:buAutoNum type="arabicPeriod"/>
            </a:pPr>
            <a:r>
              <a:rPr lang="ru-RU" sz="2400" b="0" u="sng" strike="noStrike" spc="-1">
                <a:solidFill>
                  <a:srgbClr val="020528"/>
                </a:solidFill>
                <a:uFillTx/>
                <a:latin typeface="Microsoft Sans Serif"/>
              </a:rPr>
              <a:t> Словесные методы</a:t>
            </a:r>
            <a:r>
              <a:rPr lang="ru-RU" sz="2400" b="0" strike="noStrike" spc="-1">
                <a:solidFill>
                  <a:srgbClr val="020528"/>
                </a:solidFill>
                <a:latin typeface="Microsoft Sans Serif"/>
              </a:rPr>
              <a:t>: чтение и пересказ художественных произведений; рассказывание с опорой на наглядный материал и без него; заучивание стихов и маленьких отрывков прозы наизусть; обобщающая беседа по смыслу сказки, рассказа; составление рассказа по группе картинок.</a:t>
            </a:r>
            <a:endParaRPr lang="en-US" sz="2400" b="0" strike="noStrike" spc="-1">
              <a:solidFill>
                <a:srgbClr val="FFFFFF"/>
              </a:solidFill>
              <a:latin typeface="Microsoft Sans Serif"/>
            </a:endParaRPr>
          </a:p>
          <a:p>
            <a:pPr marL="457200" indent="-457200">
              <a:spcBef>
                <a:spcPts val="598"/>
              </a:spcBef>
              <a:buClr>
                <a:srgbClr val="020528"/>
              </a:buClr>
              <a:buFont typeface="Microsoft Sans Serif"/>
              <a:buAutoNum type="arabicPeriod"/>
            </a:pPr>
            <a:r>
              <a:rPr lang="ru-RU" sz="2400" b="0" u="sng" strike="noStrike" spc="-1">
                <a:solidFill>
                  <a:srgbClr val="020528"/>
                </a:solidFill>
                <a:uFillTx/>
                <a:latin typeface="Microsoft Sans Serif"/>
              </a:rPr>
              <a:t> Практические методы</a:t>
            </a:r>
            <a:r>
              <a:rPr lang="ru-RU" sz="2400" b="0" strike="noStrike" spc="-1">
                <a:solidFill>
                  <a:srgbClr val="020528"/>
                </a:solidFill>
                <a:latin typeface="Microsoft Sans Serif"/>
              </a:rPr>
              <a:t>: дидактические игры на развитие речи дошкольников; инсценировки; игры-драматизации; пластические этюды с комментированием; хороводные игры.</a:t>
            </a:r>
            <a:endParaRPr lang="en-US" sz="2400" b="0" strike="noStrike" spc="-1">
              <a:solidFill>
                <a:srgbClr val="FFFFFF"/>
              </a:solidFill>
              <a:latin typeface="Microsoft Sans Serif"/>
            </a:endParaRPr>
          </a:p>
          <a:p>
            <a:pPr marL="457200" indent="-45720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TextShape 1"/>
          <p:cNvSpPr txBox="1"/>
          <p:nvPr/>
        </p:nvSpPr>
        <p:spPr>
          <a:xfrm>
            <a:off x="152280" y="151920"/>
            <a:ext cx="8839440" cy="6705720"/>
          </a:xfrm>
          <a:prstGeom prst="rect">
            <a:avLst/>
          </a:prstGeom>
          <a:noFill/>
          <a:ln>
            <a:noFill/>
          </a:ln>
        </p:spPr>
        <p:txBody>
          <a:bodyPr anchor="ctr"/>
          <a:lstStyle/>
          <a:p>
            <a:r>
              <a:rPr lang="ru-RU" sz="2400" b="0" strike="noStrike" spc="-1">
                <a:solidFill>
                  <a:srgbClr val="020528"/>
                </a:solidFill>
                <a:latin typeface="Microsoft Sans Serif"/>
              </a:rPr>
              <a:t>  Работа над звукопроизношением. Занятия по развитию речи с детишками старшего дошкольного возраста включают в себя упражнения на дифференциацию определенных звуковых </a:t>
            </a:r>
            <a:r>
              <a:rPr lang="ru-RU" sz="2400" b="0" u="sng" strike="noStrike" spc="-1">
                <a:solidFill>
                  <a:srgbClr val="020528"/>
                </a:solidFill>
                <a:uFillTx/>
                <a:latin typeface="Microsoft Sans Serif"/>
              </a:rPr>
              <a:t>групп</a:t>
            </a:r>
            <a:r>
              <a:rPr lang="ru-RU" sz="2400" b="0" strike="noStrike" spc="-1">
                <a:solidFill>
                  <a:srgbClr val="020528"/>
                </a:solidFill>
                <a:latin typeface="Microsoft Sans Serif"/>
              </a:rPr>
              <a:t>: звонких и глухих, шипящих и свистящих, твердых и мягких. Выполнение таких упражнений учит ребенка не только слышать звуки, но и вычленять их из общего потока, выполнять звуковой анализ слова. А успешное овладение фонематической структурой слов - залог грамотного письма в дальнейшем.</a:t>
            </a:r>
            <a:br/>
            <a:r>
              <a:rPr lang="ru-RU" sz="2400" b="0" strike="noStrike" spc="-1">
                <a:solidFill>
                  <a:srgbClr val="020528"/>
                </a:solidFill>
                <a:latin typeface="Microsoft Sans Serif"/>
              </a:rPr>
              <a:t>  Развитие речи в подготовительной группе детского </a:t>
            </a:r>
            <a:r>
              <a:rPr lang="ru-RU" sz="2400" b="0" u="sng" strike="noStrike" spc="-1">
                <a:solidFill>
                  <a:srgbClr val="020528"/>
                </a:solidFill>
                <a:uFillTx/>
                <a:latin typeface="Microsoft Sans Serif"/>
              </a:rPr>
              <a:t>сада</a:t>
            </a:r>
            <a:r>
              <a:rPr lang="ru-RU" sz="2400" b="0" strike="noStrike" spc="-1">
                <a:solidFill>
                  <a:srgbClr val="020528"/>
                </a:solidFill>
                <a:latin typeface="Microsoft Sans Serif"/>
              </a:rPr>
              <a:t>: интонационная сторона. Ритм, мелодика, сила голоса, тембр, темп речи - это те элементы, которые делают общение живым и ярким. Важно с раннего возраста научить малыша правильно пользоваться звуковой стороной речи.</a:t>
            </a:r>
            <a:br/>
            <a:br/>
            <a:endParaRPr lang="en-US" sz="2400" b="0" strike="noStrike" spc="-1">
              <a:solidFill>
                <a:srgbClr val="FFFFFF"/>
              </a:solidFill>
              <a:latin typeface="Microsoft Sans Serif"/>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TextShape 1"/>
          <p:cNvSpPr txBox="1"/>
          <p:nvPr/>
        </p:nvSpPr>
        <p:spPr>
          <a:xfrm>
            <a:off x="228600" y="90360"/>
            <a:ext cx="8686800" cy="6553440"/>
          </a:xfrm>
          <a:prstGeom prst="rect">
            <a:avLst/>
          </a:prstGeom>
          <a:noFill/>
          <a:ln>
            <a:noFill/>
          </a:ln>
        </p:spPr>
        <p:txBody>
          <a:bodyPr anchor="ctr"/>
          <a:lstStyle/>
          <a:p>
            <a:r>
              <a:rPr lang="ru-RU" sz="2000" spc="-1" dirty="0">
                <a:solidFill>
                  <a:srgbClr val="020528"/>
                </a:solidFill>
                <a:latin typeface="Microsoft Sans Serif"/>
              </a:rPr>
              <a:t> </a:t>
            </a:r>
            <a:r>
              <a:rPr lang="ru-RU" sz="2000" strike="noStrike" spc="-1" dirty="0">
                <a:solidFill>
                  <a:srgbClr val="020528"/>
                </a:solidFill>
                <a:latin typeface="Microsoft Sans Serif"/>
              </a:rPr>
              <a:t> Обогащение активного словарного запаса. Занятия по развитию речи в подготовительной группе в этом направлении имеют цель научить ребенка подбирать антонимы, синонимы, различать многозначные слова и уметь правильно их использовать в речи.</a:t>
            </a:r>
            <a:br>
              <a:rPr lang="ru-RU" sz="2000" spc="-1" dirty="0">
                <a:solidFill>
                  <a:srgbClr val="020528"/>
                </a:solidFill>
                <a:latin typeface="Microsoft Sans Serif"/>
                <a:ea typeface="+mn-lt"/>
                <a:cs typeface="Microsoft Sans Serif"/>
              </a:rPr>
            </a:br>
            <a:r>
              <a:rPr lang="ru-RU" sz="2000" strike="noStrike" spc="-1" dirty="0">
                <a:solidFill>
                  <a:srgbClr val="020528"/>
                </a:solidFill>
                <a:latin typeface="Microsoft Sans Serif"/>
              </a:rPr>
              <a:t>Формирование грамматического строя речи. Развитие речи дошкольников в этом направлении включает в себя работу по обучению детей применять слово в речи в правильном числе, роде и падеже. Занятия по развитию речи в подготовительной группе обязательно включают в себя упражнения на обучение грамотного употребления "трудных" </a:t>
            </a:r>
            <a:r>
              <a:rPr lang="ru-RU" sz="2000" u="sng" strike="noStrike" spc="-1" dirty="0">
                <a:solidFill>
                  <a:srgbClr val="020528"/>
                </a:solidFill>
                <a:uFillTx/>
                <a:latin typeface="Microsoft Sans Serif"/>
              </a:rPr>
              <a:t>глаголов</a:t>
            </a:r>
            <a:r>
              <a:rPr lang="ru-RU" sz="2000" strike="noStrike" spc="-1" dirty="0">
                <a:solidFill>
                  <a:srgbClr val="020528"/>
                </a:solidFill>
                <a:latin typeface="Microsoft Sans Serif"/>
              </a:rPr>
              <a:t>: "раздеть-снять", "одеть-надеть". Добиться правильного применения в общении этих понятий можно только путем постоянного закрепления полученных знаний в игровой деятельности и повседневной жизни. Например, во время сборов на прогулку предложите ребенку рассказать, что он делает </a:t>
            </a:r>
            <a:r>
              <a:rPr lang="ru-RU" sz="2000" i="1" strike="noStrike" spc="-1" dirty="0">
                <a:solidFill>
                  <a:srgbClr val="020528"/>
                </a:solidFill>
                <a:latin typeface="Microsoft Sans Serif"/>
              </a:rPr>
              <a:t>(надевает шапку, одевает куклу и т. п.)</a:t>
            </a:r>
            <a:r>
              <a:rPr lang="ru-RU" sz="2000" strike="noStrike" spc="-1" dirty="0">
                <a:solidFill>
                  <a:srgbClr val="020528"/>
                </a:solidFill>
                <a:latin typeface="Microsoft Sans Serif"/>
              </a:rPr>
              <a:t>. Развитие речи в подготовительной группе включает в себя также обучение словообразованию. Малыши очень любят игры такого </a:t>
            </a:r>
            <a:r>
              <a:rPr lang="ru-RU" sz="2000" u="sng" strike="noStrike" spc="-1" dirty="0">
                <a:solidFill>
                  <a:srgbClr val="020528"/>
                </a:solidFill>
                <a:uFillTx/>
                <a:latin typeface="Microsoft Sans Serif"/>
              </a:rPr>
              <a:t>плана</a:t>
            </a:r>
            <a:r>
              <a:rPr lang="ru-RU" sz="2000" strike="noStrike" spc="-1" dirty="0">
                <a:solidFill>
                  <a:srgbClr val="020528"/>
                </a:solidFill>
                <a:latin typeface="Microsoft Sans Serif"/>
              </a:rPr>
              <a:t>: "Назови детеныша от названия его мамы" (у ежика - ежонок, но у лошади - жеребенок, "Придумай слово длиннее" </a:t>
            </a:r>
            <a:r>
              <a:rPr lang="ru-RU" sz="2000" i="1" strike="noStrike" spc="-1" dirty="0">
                <a:solidFill>
                  <a:srgbClr val="020528"/>
                </a:solidFill>
                <a:latin typeface="Microsoft Sans Serif"/>
              </a:rPr>
              <a:t>(весна - весенний, веснушки)</a:t>
            </a:r>
            <a:r>
              <a:rPr lang="ru-RU" sz="2000" strike="noStrike" spc="-1" dirty="0">
                <a:solidFill>
                  <a:srgbClr val="020528"/>
                </a:solidFill>
                <a:latin typeface="Microsoft Sans Serif"/>
              </a:rPr>
              <a:t>.</a:t>
            </a:r>
            <a:br>
              <a:rPr lang="ru-RU" sz="2000" spc="-1" dirty="0">
                <a:solidFill>
                  <a:srgbClr val="020528"/>
                </a:solidFill>
                <a:latin typeface="Microsoft Sans Serif"/>
                <a:ea typeface="+mn-lt"/>
                <a:cs typeface="Microsoft Sans Serif"/>
              </a:rPr>
            </a:br>
            <a:endParaRPr lang="en-US" sz="2000" strike="noStrike" spc="-1">
              <a:solidFill>
                <a:srgbClr val="FFFFFF"/>
              </a:solidFill>
              <a:latin typeface="Microsoft Sans Serif"/>
              <a:cs typeface="Microsoft Sans Serif"/>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Shape 1"/>
          <p:cNvSpPr txBox="1"/>
          <p:nvPr/>
        </p:nvSpPr>
        <p:spPr>
          <a:xfrm>
            <a:off x="228600" y="166680"/>
            <a:ext cx="8686800" cy="6477120"/>
          </a:xfrm>
          <a:prstGeom prst="rect">
            <a:avLst/>
          </a:prstGeom>
          <a:noFill/>
          <a:ln>
            <a:noFill/>
          </a:ln>
        </p:spPr>
        <p:txBody>
          <a:bodyPr anchor="ctr"/>
          <a:lstStyle/>
          <a:p>
            <a:r>
              <a:rPr lang="ru-RU" sz="2000" b="0" strike="noStrike" spc="-1">
                <a:solidFill>
                  <a:srgbClr val="020528"/>
                </a:solidFill>
                <a:latin typeface="Microsoft Sans Serif"/>
              </a:rPr>
              <a:t>Формирование умения строить связные высказывания. Описания, рассуждения, повествования - это основа речи. После того как ребенок начал говорить, задача родителей и педагогов - научить его правильно строить из слов предложения, а из предложений - связный текст. С самого раннего детства малыш должен слышать вокруг себя грамотную речь. Для этого с ним нужно много разговаривать, читать книжки, смотреть и комментировать развивающие мультфильмы. На занятиях в детском саду и дома для развития связной речи в этом направлении рекомендуется использование дидактических упражнений. Педагог-воспитатель может смело ввести их в план-конспект занятия по развитию речи в подготовительной группе.</a:t>
            </a:r>
            <a:br/>
            <a:r>
              <a:rPr lang="ru-RU" sz="2000" b="0" strike="noStrike" spc="-1">
                <a:solidFill>
                  <a:srgbClr val="020528"/>
                </a:solidFill>
                <a:latin typeface="Microsoft Sans Serif"/>
              </a:rPr>
              <a:t>На конец учебного года в подготовительной группе ребенок должен знать и </a:t>
            </a:r>
            <a:r>
              <a:rPr lang="ru-RU" sz="2000" b="0" u="sng" strike="noStrike" spc="-1">
                <a:solidFill>
                  <a:srgbClr val="020528"/>
                </a:solidFill>
                <a:uFillTx/>
                <a:latin typeface="Microsoft Sans Serif"/>
              </a:rPr>
              <a:t>уметь</a:t>
            </a:r>
            <a:r>
              <a:rPr lang="ru-RU" sz="2000" b="0" strike="noStrike" spc="-1">
                <a:solidFill>
                  <a:srgbClr val="020528"/>
                </a:solidFill>
                <a:latin typeface="Microsoft Sans Serif"/>
              </a:rPr>
              <a:t>: строить связный рассказ по предложенной картине; пересказывать небольшие художественные произведения; поддерживать беседу со взрослыми и сверстниками; использовать в своей речи слова вежливости; отвечать на вопросы полным предложением.</a:t>
            </a:r>
            <a:br/>
            <a:r>
              <a:rPr lang="ru-RU" sz="2000" b="0" strike="noStrike" spc="-1">
                <a:solidFill>
                  <a:srgbClr val="020528"/>
                </a:solidFill>
                <a:latin typeface="Microsoft Sans Serif"/>
              </a:rPr>
              <a:t>На основе показателей успешного развития речи дошкольника строится перспективность преемственности развития речи дошкольников и младших школьников.</a:t>
            </a:r>
            <a:br/>
            <a:endParaRPr lang="en-US" sz="2000" b="0" strike="noStrike" spc="-1">
              <a:solidFill>
                <a:srgbClr val="FFFFFF"/>
              </a:solidFill>
              <a:latin typeface="Microsoft Sans Serif"/>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TextShape 1"/>
          <p:cNvSpPr txBox="1"/>
          <p:nvPr/>
        </p:nvSpPr>
        <p:spPr>
          <a:xfrm>
            <a:off x="304920" y="228240"/>
            <a:ext cx="8534160" cy="2133720"/>
          </a:xfrm>
          <a:prstGeom prst="rect">
            <a:avLst/>
          </a:prstGeom>
          <a:noFill/>
          <a:ln>
            <a:noFill/>
          </a:ln>
        </p:spPr>
        <p:txBody>
          <a:bodyPr anchor="ctr"/>
          <a:lstStyle/>
          <a:p>
            <a:pPr algn="ctr"/>
            <a:br/>
            <a:r>
              <a:rPr lang="ru-RU" sz="2400" b="1" strike="noStrike" spc="-1">
                <a:solidFill>
                  <a:srgbClr val="020528"/>
                </a:solidFill>
                <a:latin typeface="Microsoft Sans Serif"/>
              </a:rPr>
              <a:t>Преемственность выступает одной из главных задач дошкольного образовательного учреждения и школы, как необходимое условие адаптации первоклассников к новому виду учебной деятельности</a:t>
            </a:r>
            <a:r>
              <a:rPr lang="ru-RU" sz="2400" b="0" strike="noStrike" spc="-1">
                <a:solidFill>
                  <a:srgbClr val="FFFFFF"/>
                </a:solidFill>
                <a:latin typeface="Microsoft Sans Serif"/>
              </a:rPr>
              <a:t>.</a:t>
            </a:r>
            <a:br/>
            <a:endParaRPr lang="en-US" sz="2400" b="0" strike="noStrike" spc="-1">
              <a:solidFill>
                <a:srgbClr val="FFFFFF"/>
              </a:solidFill>
              <a:latin typeface="Microsoft Sans Serif"/>
            </a:endParaRPr>
          </a:p>
        </p:txBody>
      </p:sp>
      <p:sp>
        <p:nvSpPr>
          <p:cNvPr id="41" name="TextShape 2"/>
          <p:cNvSpPr txBox="1"/>
          <p:nvPr/>
        </p:nvSpPr>
        <p:spPr>
          <a:xfrm>
            <a:off x="304920" y="2057400"/>
            <a:ext cx="8534160" cy="4572000"/>
          </a:xfrm>
          <a:prstGeom prst="rect">
            <a:avLst/>
          </a:prstGeom>
          <a:noFill/>
          <a:ln>
            <a:noFill/>
          </a:ln>
        </p:spPr>
        <p:txBody>
          <a:bodyPr>
            <a:normAutofit/>
          </a:bodyPr>
          <a:lstStyle/>
          <a:p>
            <a:pPr marL="342720" indent="-342720">
              <a:spcBef>
                <a:spcPts val="598"/>
              </a:spcBef>
              <a:buClr>
                <a:srgbClr val="020528"/>
              </a:buClr>
              <a:buFont typeface="Microsoft Sans Serif"/>
              <a:buChar char="•"/>
            </a:pPr>
            <a:endParaRPr lang="en-US" sz="32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 точки зрения ДОУ – это ориентация на требования школы, формирование тех знаний, умений и навыков, которые необходимы для дальнейшего обучения в школе.</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 позиции школы – это опора на те знания, навыки и умения, которые имеются у ребенка, пройденное осмысливается на более высоком уровне. Организация работы в школе должна происходить с учетом дошкольного понятийного и операционного уровня развития ребенка.</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 name="TextShape 1"/>
          <p:cNvSpPr txBox="1"/>
          <p:nvPr/>
        </p:nvSpPr>
        <p:spPr>
          <a:xfrm>
            <a:off x="304920" y="304920"/>
            <a:ext cx="8534160" cy="6248160"/>
          </a:xfrm>
          <a:prstGeom prst="rect">
            <a:avLst/>
          </a:prstGeom>
          <a:noFill/>
          <a:ln>
            <a:noFill/>
          </a:ln>
        </p:spPr>
        <p:txBody>
          <a:bodyPr anchor="ctr"/>
          <a:lstStyle/>
          <a:p>
            <a:r>
              <a:rPr lang="ru-RU" sz="2000" b="1" strike="noStrike" spc="-1">
                <a:solidFill>
                  <a:srgbClr val="020528"/>
                </a:solidFill>
                <a:latin typeface="Microsoft Sans Serif"/>
              </a:rPr>
              <a:t>Список литературы:</a:t>
            </a:r>
            <a:br/>
            <a:r>
              <a:rPr lang="ru-RU" sz="2000" b="0" strike="noStrike" spc="-1">
                <a:solidFill>
                  <a:srgbClr val="020528"/>
                </a:solidFill>
                <a:latin typeface="Microsoft Sans Serif"/>
              </a:rPr>
              <a:t>1. Методическая разработка по развитию речи </a:t>
            </a:r>
            <a:r>
              <a:rPr lang="ru-RU" sz="2000" b="0" i="1" strike="noStrike" spc="-1">
                <a:solidFill>
                  <a:srgbClr val="020528"/>
                </a:solidFill>
                <a:latin typeface="Microsoft Sans Serif"/>
              </a:rPr>
              <a:t>(подготовительная группа)</a:t>
            </a:r>
            <a:r>
              <a:rPr lang="ru-RU" sz="2000" b="0" strike="noStrike" spc="-1">
                <a:solidFill>
                  <a:srgbClr val="020528"/>
                </a:solidFill>
                <a:latin typeface="Microsoft Sans Serif"/>
              </a:rPr>
              <a:t> по </a:t>
            </a:r>
            <a:r>
              <a:rPr lang="ru-RU" sz="2000" b="0" u="sng" strike="noStrike" spc="-1">
                <a:solidFill>
                  <a:srgbClr val="020528"/>
                </a:solidFill>
                <a:uFillTx/>
                <a:latin typeface="Microsoft Sans Serif"/>
              </a:rPr>
              <a:t>теме</a:t>
            </a:r>
            <a:r>
              <a:rPr lang="ru-RU" sz="2000" b="0" strike="noStrike" spc="-1">
                <a:solidFill>
                  <a:srgbClr val="020528"/>
                </a:solidFill>
                <a:latin typeface="Microsoft Sans Serif"/>
              </a:rPr>
              <a:t>: </a:t>
            </a:r>
            <a:br/>
            <a:r>
              <a:rPr lang="ru-RU" sz="2000" b="0" strike="noStrike" spc="-1">
                <a:solidFill>
                  <a:srgbClr val="020528"/>
                </a:solidFill>
                <a:latin typeface="Microsoft Sans Serif"/>
              </a:rPr>
              <a:t>«Преемственность и перспективность в развитии речи дошкольников и младших школьников». </a:t>
            </a:r>
            <a:r>
              <a:rPr lang="ru-RU" sz="2000" b="0" u="sng" strike="noStrike" spc="-1">
                <a:solidFill>
                  <a:srgbClr val="020528"/>
                </a:solidFill>
                <a:uFillTx/>
                <a:latin typeface="Microsoft Sans Serif"/>
              </a:rPr>
              <a:t>Автор</a:t>
            </a:r>
            <a:r>
              <a:rPr lang="ru-RU" sz="2000" b="0" strike="noStrike" spc="-1">
                <a:solidFill>
                  <a:srgbClr val="020528"/>
                </a:solidFill>
                <a:latin typeface="Microsoft Sans Serif"/>
              </a:rPr>
              <a:t>: Дологова Л. А. Опубликовано на сайте http://nsportal.ru/</a:t>
            </a:r>
            <a:br/>
            <a:r>
              <a:rPr lang="ru-RU" sz="2000" b="0" strike="noStrike" spc="-1">
                <a:solidFill>
                  <a:srgbClr val="020528"/>
                </a:solidFill>
                <a:latin typeface="Microsoft Sans Serif"/>
              </a:rPr>
              <a:t>2. «Преемственность в обучении речевому этикету детей старшего дошкольного и младшего школьного возраста в процессе изучения русского языка».</a:t>
            </a:r>
            <a:br/>
            <a:r>
              <a:rPr lang="ru-RU" sz="2000" b="0" strike="noStrike" spc="-1">
                <a:solidFill>
                  <a:srgbClr val="020528"/>
                </a:solidFill>
                <a:latin typeface="Microsoft Sans Serif"/>
              </a:rPr>
              <a:t>Научная библиотека диссертаций и авторефератов disserCat http://www.dissercat.com/content/preemstvennost-v-obuchenii-rechevomu-etiketu-detei-starshego-doshkolnogo-i-mladshego-shkolno#ixzz3Pz0Hefhf</a:t>
            </a:r>
            <a:br/>
            <a:r>
              <a:rPr lang="ru-RU" sz="2000" b="0" strike="noStrike" spc="-1">
                <a:solidFill>
                  <a:srgbClr val="020528"/>
                </a:solidFill>
                <a:latin typeface="Microsoft Sans Serif"/>
              </a:rPr>
              <a:t>3. Журнал "Преемственность в образовании preemstvennost.ru". Авторы </a:t>
            </a:r>
            <a:r>
              <a:rPr lang="ru-RU" sz="2000" b="0" u="sng" strike="noStrike" spc="-1">
                <a:solidFill>
                  <a:srgbClr val="020528"/>
                </a:solidFill>
                <a:uFillTx/>
                <a:latin typeface="Microsoft Sans Serif"/>
              </a:rPr>
              <a:t>статьи</a:t>
            </a:r>
            <a:r>
              <a:rPr lang="ru-RU" sz="2000" b="0" strike="noStrike" spc="-1">
                <a:solidFill>
                  <a:srgbClr val="020528"/>
                </a:solidFill>
                <a:latin typeface="Microsoft Sans Serif"/>
              </a:rPr>
              <a:t>:   Галкина Е. А., Руководитель логопедической службы, ГБОУ ЦО № 1679 г. Москва. http://journal.preemstvennost.ru/</a:t>
            </a:r>
            <a:br/>
            <a:r>
              <a:rPr lang="ru-RU" sz="2000" b="0" strike="noStrike" spc="-1">
                <a:solidFill>
                  <a:srgbClr val="020528"/>
                </a:solidFill>
                <a:latin typeface="Microsoft Sans Serif"/>
              </a:rPr>
              <a:t> </a:t>
            </a:r>
            <a:br/>
            <a:endParaRPr lang="en-US" sz="2000" b="0" strike="noStrike" spc="-1">
              <a:solidFill>
                <a:srgbClr val="FFFFFF"/>
              </a:solidFill>
              <a:latin typeface="Microsoft Sans Serif"/>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Shape 1"/>
          <p:cNvSpPr txBox="1"/>
          <p:nvPr/>
        </p:nvSpPr>
        <p:spPr>
          <a:xfrm>
            <a:off x="914400" y="1393200"/>
            <a:ext cx="7315200" cy="4200468"/>
          </a:xfrm>
          <a:prstGeom prst="rect">
            <a:avLst/>
          </a:prstGeom>
          <a:noFill/>
          <a:ln>
            <a:noFill/>
          </a:ln>
        </p:spPr>
        <p:txBody>
          <a:bodyPr lIns="90000" tIns="46800" rIns="90000" bIns="46800" anchor="ctr"/>
          <a:lstStyle/>
          <a:p>
            <a:r>
              <a:rPr lang="en-US" sz="4400" spc="-1" dirty="0">
                <a:latin typeface="DejaVu Sans"/>
              </a:rPr>
              <a:t>               </a:t>
            </a:r>
            <a:r>
              <a:rPr lang="ru-RU" sz="4400" spc="-1" dirty="0">
                <a:latin typeface="DejaVu Sans"/>
              </a:rPr>
              <a:t>Спасибо</a:t>
            </a:r>
            <a:r>
              <a:rPr lang="en-US" sz="4400" spc="-1" dirty="0">
                <a:latin typeface="DejaVu Sans"/>
              </a:rPr>
              <a:t> </a:t>
            </a:r>
          </a:p>
          <a:p>
            <a:r>
              <a:rPr lang="en-US" sz="4400" spc="-1" dirty="0">
                <a:latin typeface="DejaVu Sans"/>
              </a:rPr>
              <a:t>                    </a:t>
            </a:r>
            <a:r>
              <a:rPr lang="ru-RU" sz="4400" spc="-1" dirty="0">
                <a:latin typeface="DejaVu Sans"/>
              </a:rPr>
              <a:t>за</a:t>
            </a:r>
            <a:r>
              <a:rPr lang="en-US" sz="4400" spc="-1" dirty="0">
                <a:latin typeface="DejaVu Sans"/>
              </a:rPr>
              <a:t> </a:t>
            </a:r>
          </a:p>
          <a:p>
            <a:r>
              <a:rPr lang="en-US" sz="4400" spc="-1" dirty="0">
                <a:latin typeface="DejaVu Sans"/>
              </a:rPr>
              <a:t>              </a:t>
            </a:r>
            <a:r>
              <a:rPr lang="ru-RU" sz="4400" spc="-1" dirty="0">
                <a:latin typeface="DejaVu Sans"/>
              </a:rPr>
              <a:t>внимание</a:t>
            </a:r>
            <a:endParaRPr lang="ru-RU" dirty="0">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TextShape 1"/>
          <p:cNvSpPr txBox="1"/>
          <p:nvPr/>
        </p:nvSpPr>
        <p:spPr>
          <a:xfrm>
            <a:off x="457200" y="228600"/>
            <a:ext cx="8305920" cy="1905120"/>
          </a:xfrm>
          <a:prstGeom prst="rect">
            <a:avLst/>
          </a:prstGeom>
          <a:noFill/>
          <a:ln>
            <a:noFill/>
          </a:ln>
        </p:spPr>
        <p:txBody>
          <a:bodyPr anchor="ctr"/>
          <a:lstStyle/>
          <a:p>
            <a:pPr algn="ctr"/>
            <a:r>
              <a:rPr lang="ru-RU" sz="2800" b="1" strike="noStrike" spc="-1">
                <a:solidFill>
                  <a:srgbClr val="020528"/>
                </a:solidFill>
                <a:latin typeface="Microsoft Sans Serif"/>
              </a:rPr>
              <a:t>Организация работы по предшкольному обучению детей дошкольного возраста осуществляется по следующим </a:t>
            </a:r>
            <a:r>
              <a:rPr lang="ru-RU" sz="2800" b="1" u="sng" strike="noStrike" spc="-1">
                <a:solidFill>
                  <a:srgbClr val="020528"/>
                </a:solidFill>
                <a:uFillTx/>
                <a:latin typeface="Microsoft Sans Serif"/>
              </a:rPr>
              <a:t>направлениям</a:t>
            </a:r>
            <a:endParaRPr lang="en-US" sz="2800" b="0" strike="noStrike" spc="-1">
              <a:solidFill>
                <a:srgbClr val="FFFFFF"/>
              </a:solidFill>
              <a:latin typeface="Microsoft Sans Serif"/>
            </a:endParaRPr>
          </a:p>
        </p:txBody>
      </p:sp>
      <p:sp>
        <p:nvSpPr>
          <p:cNvPr id="43" name="TextShape 2"/>
          <p:cNvSpPr txBox="1"/>
          <p:nvPr/>
        </p:nvSpPr>
        <p:spPr>
          <a:xfrm>
            <a:off x="914400" y="1904760"/>
            <a:ext cx="7315200" cy="4724280"/>
          </a:xfrm>
          <a:prstGeom prst="rect">
            <a:avLst/>
          </a:prstGeom>
          <a:noFill/>
          <a:ln>
            <a:noFill/>
          </a:ln>
        </p:spPr>
        <p:txBody>
          <a:bodyPr>
            <a:normAutofit/>
          </a:bodyPr>
          <a:lstStyle/>
          <a:p>
            <a:pPr>
              <a:spcBef>
                <a:spcPts val="697"/>
              </a:spcBef>
            </a:pPr>
            <a:endParaRPr lang="en-US" sz="3200" b="0" strike="noStrike" spc="-1">
              <a:solidFill>
                <a:srgbClr val="FFFFFF"/>
              </a:solidFill>
              <a:latin typeface="Microsoft Sans Serif"/>
            </a:endParaRPr>
          </a:p>
          <a:p>
            <a:pPr>
              <a:spcBef>
                <a:spcPts val="697"/>
              </a:spcBef>
              <a:buClr>
                <a:srgbClr val="020528"/>
              </a:buClr>
              <a:buFont typeface="Microsoft Sans Serif"/>
              <a:buChar char="•"/>
            </a:pPr>
            <a:r>
              <a:rPr lang="ru-RU" sz="2800" b="0" strike="noStrike" spc="-1">
                <a:solidFill>
                  <a:srgbClr val="020528"/>
                </a:solidFill>
                <a:latin typeface="Microsoft Sans Serif"/>
              </a:rPr>
              <a:t>организационно-методическое обеспечение;</a:t>
            </a:r>
            <a:endParaRPr lang="en-US" sz="2800" b="0" strike="noStrike" spc="-1">
              <a:solidFill>
                <a:srgbClr val="FFFFFF"/>
              </a:solidFill>
              <a:latin typeface="Microsoft Sans Serif"/>
            </a:endParaRPr>
          </a:p>
          <a:p>
            <a:pPr>
              <a:spcBef>
                <a:spcPts val="697"/>
              </a:spcBef>
              <a:buClr>
                <a:srgbClr val="020528"/>
              </a:buClr>
              <a:buFont typeface="Microsoft Sans Serif"/>
              <a:buChar char="•"/>
            </a:pPr>
            <a:endParaRPr lang="en-US" sz="2800" b="0" strike="noStrike" spc="-1">
              <a:solidFill>
                <a:srgbClr val="FFFFFF"/>
              </a:solidFill>
              <a:latin typeface="Microsoft Sans Serif"/>
            </a:endParaRPr>
          </a:p>
          <a:p>
            <a:pPr>
              <a:spcBef>
                <a:spcPts val="697"/>
              </a:spcBef>
              <a:buClr>
                <a:srgbClr val="020528"/>
              </a:buClr>
              <a:buFont typeface="Microsoft Sans Serif"/>
              <a:buChar char="•"/>
            </a:pPr>
            <a:r>
              <a:rPr lang="ru-RU" sz="2800" b="0" strike="noStrike" spc="-1">
                <a:solidFill>
                  <a:srgbClr val="020528"/>
                </a:solidFill>
                <a:latin typeface="Microsoft Sans Serif"/>
              </a:rPr>
              <a:t>работа с детьми;</a:t>
            </a:r>
            <a:endParaRPr lang="en-US" sz="2800" b="0" strike="noStrike" spc="-1">
              <a:solidFill>
                <a:srgbClr val="FFFFFF"/>
              </a:solidFill>
              <a:latin typeface="Microsoft Sans Serif"/>
            </a:endParaRPr>
          </a:p>
          <a:p>
            <a:pPr>
              <a:spcBef>
                <a:spcPts val="697"/>
              </a:spcBef>
              <a:buClr>
                <a:srgbClr val="020528"/>
              </a:buClr>
              <a:buFont typeface="Microsoft Sans Serif"/>
              <a:buChar char="•"/>
            </a:pPr>
            <a:endParaRPr lang="en-US" sz="2800" b="0" strike="noStrike" spc="-1">
              <a:solidFill>
                <a:srgbClr val="FFFFFF"/>
              </a:solidFill>
              <a:latin typeface="Microsoft Sans Serif"/>
            </a:endParaRPr>
          </a:p>
          <a:p>
            <a:pPr>
              <a:spcBef>
                <a:spcPts val="697"/>
              </a:spcBef>
              <a:buClr>
                <a:srgbClr val="020528"/>
              </a:buClr>
              <a:buFont typeface="Microsoft Sans Serif"/>
              <a:buChar char="•"/>
            </a:pPr>
            <a:r>
              <a:rPr lang="ru-RU" sz="2800" b="0" strike="noStrike" spc="-1">
                <a:solidFill>
                  <a:srgbClr val="020528"/>
                </a:solidFill>
                <a:latin typeface="Microsoft Sans Serif"/>
              </a:rPr>
              <a:t>работа с родителями.</a:t>
            </a:r>
            <a:endParaRPr lang="en-US" sz="2800" b="0" strike="noStrike" spc="-1">
              <a:solidFill>
                <a:srgbClr val="FFFFFF"/>
              </a:solidFill>
              <a:latin typeface="Microsoft Sans Serif"/>
            </a:endParaRPr>
          </a:p>
          <a:p>
            <a:pPr>
              <a:spcBef>
                <a:spcPts val="697"/>
              </a:spcBef>
              <a:buClr>
                <a:srgbClr val="020528"/>
              </a:buClr>
              <a:buFont typeface="Microsoft Sans Serif"/>
              <a:buChar char="•"/>
            </a:pPr>
            <a:endParaRPr lang="en-US" sz="2800" b="0" strike="noStrike" spc="-1">
              <a:solidFill>
                <a:srgbClr val="FFFFFF"/>
              </a:solidFill>
              <a:latin typeface="Microsoft Sans Serif"/>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TextShape 1"/>
          <p:cNvSpPr txBox="1"/>
          <p:nvPr/>
        </p:nvSpPr>
        <p:spPr>
          <a:xfrm>
            <a:off x="0" y="152280"/>
            <a:ext cx="7315200" cy="1371600"/>
          </a:xfrm>
          <a:prstGeom prst="rect">
            <a:avLst/>
          </a:prstGeom>
          <a:noFill/>
          <a:ln>
            <a:noFill/>
          </a:ln>
        </p:spPr>
        <p:txBody>
          <a:bodyPr anchor="ctr"/>
          <a:lstStyle/>
          <a:p>
            <a:pPr algn="ctr"/>
            <a:br/>
            <a:r>
              <a:rPr lang="ru-RU" sz="2800" b="0" strike="noStrike" spc="-1">
                <a:solidFill>
                  <a:srgbClr val="020528"/>
                </a:solidFill>
                <a:latin typeface="Microsoft Sans Serif"/>
              </a:rPr>
              <a:t>Организационно-методическое обеспечение </a:t>
            </a:r>
            <a:r>
              <a:rPr lang="ru-RU" sz="2800" b="0" u="sng" strike="noStrike" spc="-1">
                <a:solidFill>
                  <a:srgbClr val="020528"/>
                </a:solidFill>
                <a:uFillTx/>
                <a:latin typeface="Microsoft Sans Serif"/>
              </a:rPr>
              <a:t>включает</a:t>
            </a:r>
            <a:r>
              <a:rPr lang="ru-RU" sz="2800" b="0" strike="noStrike" spc="-1">
                <a:solidFill>
                  <a:srgbClr val="020528"/>
                </a:solidFill>
                <a:latin typeface="Microsoft Sans Serif"/>
              </a:rPr>
              <a:t>:</a:t>
            </a:r>
            <a:br/>
            <a:endParaRPr lang="en-US" sz="2800" b="0" strike="noStrike" spc="-1">
              <a:solidFill>
                <a:srgbClr val="FFFFFF"/>
              </a:solidFill>
              <a:latin typeface="Microsoft Sans Serif"/>
            </a:endParaRPr>
          </a:p>
        </p:txBody>
      </p:sp>
      <p:sp>
        <p:nvSpPr>
          <p:cNvPr id="45" name="TextShape 2"/>
          <p:cNvSpPr txBox="1"/>
          <p:nvPr/>
        </p:nvSpPr>
        <p:spPr>
          <a:xfrm>
            <a:off x="-360" y="1523880"/>
            <a:ext cx="8381880" cy="5105520"/>
          </a:xfrm>
          <a:prstGeom prst="rect">
            <a:avLst/>
          </a:prstGeom>
          <a:noFill/>
          <a:ln>
            <a:noFill/>
          </a:ln>
        </p:spPr>
        <p:txBody>
          <a:bodyPr>
            <a:normAutofit/>
          </a:bodyPr>
          <a:lstStyle/>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Совместные педагогические советы по вопросам преемственности.</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Совместные заседания МО по вопросам эффективности работы учителей и воспитателей ДОУ по подготовке детей к обучению в школе.</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Семинары-практикумы.</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Взаимопосещение занятий. Изучение опыта использования вариативных форм, методов и приёмов работы в практике учителей и воспитателей.</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Разработку и создание единой системы диагностических методик “пред школьного” образования.</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TextShape 1"/>
          <p:cNvSpPr txBox="1"/>
          <p:nvPr/>
        </p:nvSpPr>
        <p:spPr>
          <a:xfrm>
            <a:off x="304920" y="304560"/>
            <a:ext cx="8534160" cy="1600200"/>
          </a:xfrm>
          <a:prstGeom prst="rect">
            <a:avLst/>
          </a:prstGeom>
          <a:noFill/>
          <a:ln>
            <a:noFill/>
          </a:ln>
        </p:spPr>
        <p:txBody>
          <a:bodyPr anchor="ctr"/>
          <a:lstStyle/>
          <a:p>
            <a:pPr algn="ctr"/>
            <a:r>
              <a:rPr lang="ru-RU" sz="2800" b="0" u="sng" strike="noStrike" spc="-1">
                <a:solidFill>
                  <a:srgbClr val="020528"/>
                </a:solidFill>
                <a:uFillTx/>
                <a:latin typeface="Microsoft Sans Serif"/>
              </a:rPr>
              <a:t>Работа с детьми включает</a:t>
            </a:r>
            <a:r>
              <a:rPr lang="ru-RU" sz="2800" b="0" strike="noStrike" spc="-1">
                <a:solidFill>
                  <a:srgbClr val="020528"/>
                </a:solidFill>
                <a:latin typeface="Microsoft Sans Serif"/>
              </a:rPr>
              <a:t>:</a:t>
            </a:r>
            <a:br/>
            <a:endParaRPr lang="en-US" sz="2800" b="0" strike="noStrike" spc="-1">
              <a:solidFill>
                <a:srgbClr val="FFFFFF"/>
              </a:solidFill>
              <a:latin typeface="Microsoft Sans Serif"/>
            </a:endParaRPr>
          </a:p>
        </p:txBody>
      </p:sp>
      <p:sp>
        <p:nvSpPr>
          <p:cNvPr id="47" name="TextShape 2"/>
          <p:cNvSpPr txBox="1"/>
          <p:nvPr/>
        </p:nvSpPr>
        <p:spPr>
          <a:xfrm>
            <a:off x="304920" y="1447560"/>
            <a:ext cx="8534160" cy="5181480"/>
          </a:xfrm>
          <a:prstGeom prst="rect">
            <a:avLst/>
          </a:prstGeom>
          <a:noFill/>
          <a:ln>
            <a:noFill/>
          </a:ln>
        </p:spPr>
        <p:txBody>
          <a:bodyPr>
            <a:normAutofit/>
          </a:bodyPr>
          <a:lstStyle/>
          <a:p>
            <a:pPr marL="342720" indent="-342720">
              <a:spcBef>
                <a:spcPts val="598"/>
              </a:spcBef>
              <a:buClr>
                <a:srgbClr val="020528"/>
              </a:buClr>
              <a:buFont typeface="Microsoft Sans Serif"/>
              <a:buChar char="•"/>
            </a:pPr>
            <a:endParaRPr lang="en-US" sz="32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Организацию адаптационных занятий с детьми в ШБП </a:t>
            </a:r>
            <a:r>
              <a:rPr lang="ru-RU" sz="2400" b="0" i="1" strike="noStrike" spc="-1">
                <a:solidFill>
                  <a:srgbClr val="020528"/>
                </a:solidFill>
                <a:latin typeface="Microsoft Sans Serif"/>
              </a:rPr>
              <a:t>(Школа будущего первоклассника)</a:t>
            </a:r>
            <a:r>
              <a:rPr lang="ru-RU" sz="2400" b="0" strike="noStrike" spc="-1">
                <a:solidFill>
                  <a:srgbClr val="020528"/>
                </a:solidFill>
                <a:latin typeface="Microsoft Sans Serif"/>
              </a:rPr>
              <a:t>.</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Совместную работу   по отслеживанию развития детей, определению “школьной зрелости”.</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Совместное проведение праздников, спортивных мероприятий.</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TextShape 1"/>
          <p:cNvSpPr txBox="1"/>
          <p:nvPr/>
        </p:nvSpPr>
        <p:spPr>
          <a:xfrm>
            <a:off x="266760" y="380880"/>
            <a:ext cx="8610480" cy="1371600"/>
          </a:xfrm>
          <a:prstGeom prst="rect">
            <a:avLst/>
          </a:prstGeom>
          <a:noFill/>
          <a:ln>
            <a:noFill/>
          </a:ln>
        </p:spPr>
        <p:txBody>
          <a:bodyPr anchor="ctr"/>
          <a:lstStyle/>
          <a:p>
            <a:pPr algn="ctr"/>
            <a:r>
              <a:rPr lang="ru-RU" sz="2800" b="0" strike="noStrike" spc="-1">
                <a:solidFill>
                  <a:srgbClr val="020528"/>
                </a:solidFill>
                <a:latin typeface="Microsoft Sans Serif"/>
              </a:rPr>
              <a:t>Система взаимодействия педагога и родителей </a:t>
            </a:r>
            <a:r>
              <a:rPr lang="ru-RU" sz="2800" b="0" u="sng" strike="noStrike" spc="-1">
                <a:solidFill>
                  <a:srgbClr val="020528"/>
                </a:solidFill>
                <a:uFillTx/>
                <a:latin typeface="Microsoft Sans Serif"/>
              </a:rPr>
              <a:t>включает</a:t>
            </a:r>
            <a:r>
              <a:rPr lang="ru-RU" sz="2800" b="0" strike="noStrike" spc="-1">
                <a:solidFill>
                  <a:srgbClr val="020528"/>
                </a:solidFill>
                <a:latin typeface="Microsoft Sans Serif"/>
              </a:rPr>
              <a:t>:</a:t>
            </a:r>
            <a:br/>
            <a:endParaRPr lang="en-US" sz="2800" b="0" strike="noStrike" spc="-1">
              <a:solidFill>
                <a:srgbClr val="FFFFFF"/>
              </a:solidFill>
              <a:latin typeface="Microsoft Sans Serif"/>
            </a:endParaRPr>
          </a:p>
        </p:txBody>
      </p:sp>
      <p:sp>
        <p:nvSpPr>
          <p:cNvPr id="49" name="TextShape 2"/>
          <p:cNvSpPr txBox="1"/>
          <p:nvPr/>
        </p:nvSpPr>
        <p:spPr>
          <a:xfrm>
            <a:off x="266760" y="1371600"/>
            <a:ext cx="8610480" cy="5105520"/>
          </a:xfrm>
          <a:prstGeom prst="rect">
            <a:avLst/>
          </a:prstGeom>
          <a:noFill/>
          <a:ln>
            <a:noFill/>
          </a:ln>
        </p:spPr>
        <p:txBody>
          <a:bodyPr>
            <a:normAutofit/>
          </a:bodyPr>
          <a:lstStyle/>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Совместное проведение родительских собраний.</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Проведение дней открытых дверей.</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Посещение уроков и адаптационных занятий родителями.</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Консультации психолога и учителя.</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Организация экскурсий по школе.</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r>
              <a:rPr lang="ru-RU" sz="2400" b="0" strike="noStrike" spc="-1">
                <a:solidFill>
                  <a:srgbClr val="020528"/>
                </a:solidFill>
                <a:latin typeface="Microsoft Sans Serif"/>
              </a:rPr>
              <a:t>Привлечение родителей к организации детских праздников, спортивных соревнований.</a:t>
            </a:r>
            <a:endParaRPr lang="en-US" sz="2400" b="0" strike="noStrike" spc="-1">
              <a:solidFill>
                <a:srgbClr val="FFFFFF"/>
              </a:solidFill>
              <a:latin typeface="Microsoft Sans Serif"/>
            </a:endParaRPr>
          </a:p>
          <a:p>
            <a:pPr marL="342720" indent="-342720">
              <a:spcBef>
                <a:spcPts val="598"/>
              </a:spcBef>
              <a:buClr>
                <a:srgbClr val="020528"/>
              </a:buClr>
              <a:buFont typeface="Microsoft Sans Serif"/>
              <a:buChar char="•"/>
            </a:pPr>
            <a:endParaRPr lang="en-US" sz="2400" b="0" strike="noStrike" spc="-1">
              <a:solidFill>
                <a:srgbClr val="FFFFFF"/>
              </a:solidFill>
              <a:latin typeface="Microsoft Sans Serif"/>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TextShape 1"/>
          <p:cNvSpPr txBox="1"/>
          <p:nvPr/>
        </p:nvSpPr>
        <p:spPr>
          <a:xfrm>
            <a:off x="304920" y="380520"/>
            <a:ext cx="8534160" cy="6248520"/>
          </a:xfrm>
          <a:prstGeom prst="rect">
            <a:avLst/>
          </a:prstGeom>
          <a:noFill/>
          <a:ln>
            <a:noFill/>
          </a:ln>
        </p:spPr>
        <p:txBody>
          <a:bodyPr anchor="ctr"/>
          <a:lstStyle/>
          <a:p>
            <a:r>
              <a:rPr lang="ru-RU" sz="2400" b="1" strike="noStrike" spc="-1">
                <a:solidFill>
                  <a:srgbClr val="020528"/>
                </a:solidFill>
                <a:latin typeface="Microsoft Sans Serif"/>
              </a:rPr>
              <a:t>       Рассмотрим преемственность и перспективность в речевом развитии дошкольника и младшего школьника</a:t>
            </a:r>
            <a:r>
              <a:rPr lang="ru-RU" sz="2400" b="0" strike="noStrike" spc="-1">
                <a:solidFill>
                  <a:srgbClr val="020528"/>
                </a:solidFill>
                <a:latin typeface="Microsoft Sans Serif"/>
              </a:rPr>
              <a:t>. </a:t>
            </a:r>
            <a:br/>
            <a:br/>
            <a:r>
              <a:rPr lang="ru-RU" sz="2400" b="0" strike="noStrike" spc="-1">
                <a:solidFill>
                  <a:srgbClr val="020528"/>
                </a:solidFill>
                <a:latin typeface="Microsoft Sans Serif"/>
              </a:rPr>
              <a:t> </a:t>
            </a:r>
            <a:r>
              <a:rPr lang="ru-RU" sz="2400" b="1" strike="noStrike" spc="-1">
                <a:solidFill>
                  <a:srgbClr val="020528"/>
                </a:solidFill>
                <a:latin typeface="Microsoft Sans Serif"/>
              </a:rPr>
              <a:t>Перспективность</a:t>
            </a:r>
            <a:r>
              <a:rPr lang="ru-RU" sz="2400" b="0" strike="noStrike" spc="-1">
                <a:solidFill>
                  <a:srgbClr val="020528"/>
                </a:solidFill>
                <a:latin typeface="Microsoft Sans Serif"/>
              </a:rPr>
              <a:t> - это такая </a:t>
            </a:r>
            <a:r>
              <a:rPr lang="ru-RU" sz="2400" b="0" i="1" strike="noStrike" spc="-1">
                <a:solidFill>
                  <a:srgbClr val="020528"/>
                </a:solidFill>
                <a:latin typeface="Microsoft Sans Serif"/>
              </a:rPr>
              <a:t>«черта обучения» </a:t>
            </a:r>
            <a:r>
              <a:rPr lang="ru-RU" sz="2400" b="0" strike="noStrike" spc="-1">
                <a:solidFill>
                  <a:srgbClr val="020528"/>
                </a:solidFill>
                <a:latin typeface="Microsoft Sans Serif"/>
              </a:rPr>
              <a:t>дошкольников, которая снимает необходимость ломки у первоклассников, выработанных в дошкольном возрасте стереотипов, перестройки полученных до школы знаний.   Перспективность создает условия для изучения основ наук при опоре на имеющиеся знания, умения, навыки, их закрепление, расширение, совершенствование на новом, более высоком уровне.</a:t>
            </a:r>
            <a:br/>
            <a:r>
              <a:rPr lang="ru-RU" sz="2400" b="0" strike="noStrike" spc="-1">
                <a:solidFill>
                  <a:srgbClr val="020528"/>
                </a:solidFill>
                <a:latin typeface="Microsoft Sans Serif"/>
              </a:rPr>
              <a:t>Важная часть преемственности и перспективности - формирование грамматического строя речи.</a:t>
            </a:r>
            <a:br/>
            <a:endParaRPr lang="en-US" sz="2400" b="0" strike="noStrike" spc="-1">
              <a:solidFill>
                <a:srgbClr val="FFFFFF"/>
              </a:solidFill>
              <a:latin typeface="Microsoft Sans Serif"/>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extShape 1"/>
          <p:cNvSpPr txBox="1"/>
          <p:nvPr/>
        </p:nvSpPr>
        <p:spPr>
          <a:xfrm>
            <a:off x="228600" y="218880"/>
            <a:ext cx="8686800" cy="6638760"/>
          </a:xfrm>
          <a:prstGeom prst="rect">
            <a:avLst/>
          </a:prstGeom>
          <a:noFill/>
          <a:ln>
            <a:noFill/>
          </a:ln>
        </p:spPr>
        <p:txBody>
          <a:bodyPr anchor="ctr"/>
          <a:lstStyle/>
          <a:p>
            <a:r>
              <a:rPr lang="ru-RU" sz="2400" b="1" strike="noStrike" spc="-1">
                <a:solidFill>
                  <a:srgbClr val="020528"/>
                </a:solidFill>
                <a:latin typeface="Microsoft Sans Serif"/>
              </a:rPr>
              <a:t>Во-первых</a:t>
            </a:r>
            <a:r>
              <a:rPr lang="ru-RU" sz="2400" b="0" strike="noStrike" spc="-1">
                <a:solidFill>
                  <a:srgbClr val="020528"/>
                </a:solidFill>
                <a:latin typeface="Microsoft Sans Serif"/>
              </a:rPr>
              <a:t>, это путь совершенствования мышления дошкольников, ибо именно грамматические основы родного языка являются </a:t>
            </a:r>
            <a:r>
              <a:rPr lang="ru-RU" sz="2400" b="0" i="1" strike="noStrike" spc="-1">
                <a:solidFill>
                  <a:srgbClr val="020528"/>
                </a:solidFill>
                <a:latin typeface="Microsoft Sans Serif"/>
              </a:rPr>
              <a:t>«материальной основой мышления»(Л. П. Федоренко)</a:t>
            </a:r>
            <a:r>
              <a:rPr lang="ru-RU" sz="2400" b="0" strike="noStrike" spc="-1">
                <a:solidFill>
                  <a:srgbClr val="020528"/>
                </a:solidFill>
                <a:latin typeface="Microsoft Sans Serif"/>
              </a:rPr>
              <a:t>. Грамматический строй речи - зеркало интеллектуального развития ребенка.</a:t>
            </a:r>
            <a:br/>
            <a:r>
              <a:rPr lang="ru-RU" sz="2400" b="1" strike="noStrike" spc="-1">
                <a:solidFill>
                  <a:srgbClr val="020528"/>
                </a:solidFill>
                <a:latin typeface="Microsoft Sans Serif"/>
              </a:rPr>
              <a:t>Во-вторых</a:t>
            </a:r>
            <a:r>
              <a:rPr lang="ru-RU" sz="2400" b="0" strike="noStrike" spc="-1">
                <a:solidFill>
                  <a:srgbClr val="020528"/>
                </a:solidFill>
                <a:latin typeface="Microsoft Sans Serif"/>
              </a:rPr>
              <a:t>, хорошо сформированный грамматический строй речи - непременное условие успешного и современного развития монологической речи, одного из ведущих в школьном обучении видов речевой деятельности. Любой тип монолога - повествование, описание, рассуждение - требует владения приемами логической связи всего многообразия простых и сложных предложений.</a:t>
            </a:r>
            <a:br/>
            <a:r>
              <a:rPr lang="ru-RU" sz="2400" b="1" strike="noStrike" spc="-1">
                <a:solidFill>
                  <a:srgbClr val="020528"/>
                </a:solidFill>
                <a:latin typeface="Microsoft Sans Serif"/>
              </a:rPr>
              <a:t>В–третьих</a:t>
            </a:r>
            <a:r>
              <a:rPr lang="ru-RU" sz="2400" b="0" strike="noStrike" spc="-1">
                <a:solidFill>
                  <a:srgbClr val="020528"/>
                </a:solidFill>
                <a:latin typeface="Microsoft Sans Serif"/>
              </a:rPr>
              <a:t>, развитие грамматической речи - залог успешной обще речевой подготовки, обеспечивающей практическое владение фонетическим, морфологическим, лексическим уровнями языковой системы.</a:t>
            </a:r>
            <a:br/>
            <a:endParaRPr lang="en-US" sz="2400" b="0" strike="noStrike" spc="-1">
              <a:solidFill>
                <a:srgbClr val="FFFFFF"/>
              </a:solidFill>
              <a:latin typeface="Microsoft Sans Serif"/>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TextShape 1"/>
          <p:cNvSpPr txBox="1"/>
          <p:nvPr/>
        </p:nvSpPr>
        <p:spPr>
          <a:xfrm>
            <a:off x="228600" y="304560"/>
            <a:ext cx="8610480" cy="6019560"/>
          </a:xfrm>
          <a:prstGeom prst="rect">
            <a:avLst/>
          </a:prstGeom>
          <a:noFill/>
          <a:ln>
            <a:noFill/>
          </a:ln>
        </p:spPr>
        <p:txBody>
          <a:bodyPr anchor="ctr"/>
          <a:lstStyle/>
          <a:p>
            <a:r>
              <a:rPr lang="ru-RU" sz="2400" b="0" strike="noStrike" spc="-1">
                <a:solidFill>
                  <a:srgbClr val="020528"/>
                </a:solidFill>
                <a:latin typeface="Microsoft Sans Serif"/>
              </a:rPr>
              <a:t>  Формирование грамматических навыков положительно влияет и на возрастание у детей волевого фактора в высказываниях, создает предпосылки для появления планирующей функции речи, для владения понятия о норме (</a:t>
            </a:r>
            <a:r>
              <a:rPr lang="ru-RU" sz="2400" b="0" i="1" strike="noStrike" spc="-1">
                <a:solidFill>
                  <a:srgbClr val="020528"/>
                </a:solidFill>
                <a:latin typeface="Microsoft Sans Serif"/>
              </a:rPr>
              <a:t>«можно и нельзя»</a:t>
            </a:r>
            <a:r>
              <a:rPr lang="ru-RU" sz="2400" b="0" strike="noStrike" spc="-1">
                <a:solidFill>
                  <a:srgbClr val="020528"/>
                </a:solidFill>
                <a:latin typeface="Microsoft Sans Serif"/>
              </a:rPr>
              <a:t>, </a:t>
            </a:r>
            <a:r>
              <a:rPr lang="ru-RU" sz="2400" b="0" i="1" strike="noStrike" spc="-1">
                <a:solidFill>
                  <a:srgbClr val="020528"/>
                </a:solidFill>
                <a:latin typeface="Microsoft Sans Serif"/>
              </a:rPr>
              <a:t>«правильно и неправильно»</a:t>
            </a:r>
            <a:r>
              <a:rPr lang="ru-RU" sz="2400" b="0" strike="noStrike" spc="-1">
                <a:solidFill>
                  <a:srgbClr val="020528"/>
                </a:solidFill>
                <a:latin typeface="Microsoft Sans Serif"/>
              </a:rPr>
              <a:t>). Ребенок, у которого развит грамматический строй речи, эмоционально </a:t>
            </a:r>
            <a:r>
              <a:rPr lang="ru-RU" sz="2400" b="0" u="sng" strike="noStrike" spc="-1">
                <a:solidFill>
                  <a:srgbClr val="020528"/>
                </a:solidFill>
                <a:uFillTx/>
                <a:latin typeface="Microsoft Sans Serif"/>
              </a:rPr>
              <a:t>здоров</a:t>
            </a:r>
            <a:r>
              <a:rPr lang="ru-RU" sz="2400" b="0" strike="noStrike" spc="-1">
                <a:solidFill>
                  <a:srgbClr val="020528"/>
                </a:solidFill>
                <a:latin typeface="Microsoft Sans Serif"/>
              </a:rPr>
              <a:t>: он не скован в общении со сверстниками, не стеснителен, не боязлив в речевых высказываниях, в изложении учебного материала на уроке, в выражениях своих собственных мыслей, чувств, настроений, он безболезненно входит в новый коллектив, чувствует себя полноценным и равноправным участником коллективной учебной деятельности. Все это необходимо для успешного усвоения учебной программы</a:t>
            </a:r>
            <a:r>
              <a:rPr lang="ru-RU" sz="2400" b="0" strike="noStrike" spc="-1">
                <a:solidFill>
                  <a:srgbClr val="FFFFFF"/>
                </a:solidFill>
                <a:latin typeface="Microsoft Sans Serif"/>
              </a:rPr>
              <a:t>.</a:t>
            </a:r>
            <a:endParaRPr lang="en-US" sz="2400" b="0" strike="noStrike" spc="-1">
              <a:solidFill>
                <a:srgbClr val="FFFFFF"/>
              </a:solidFill>
              <a:latin typeface="Microsoft Sans Serif"/>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964</TotalTime>
  <Application>Microsoft Office PowerPoint</Application>
  <PresentationFormat>Экран (4:3)</PresentationFormat>
  <Slides>21</Slides>
  <Notes>0</Notes>
  <HiddenSlides>0</HiddenSlide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subject/>
  <dc:creator>SmileTemplates.com</dc:creator>
  <dc:description/>
  <cp:lastModifiedBy>Ирина</cp:lastModifiedBy>
  <cp:revision>130</cp:revision>
  <dcterms:created xsi:type="dcterms:W3CDTF">2007-04-02T05:11:51Z</dcterms:created>
  <dcterms:modified xsi:type="dcterms:W3CDTF">2018-09-29T08:59:35Z</dcterms:modified>
  <dc:language>en-US</dc:language>
</cp:coreProperties>
</file>